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6650" r:id="rId1"/>
  </p:sldMasterIdLst>
  <p:notesMasterIdLst>
    <p:notesMasterId r:id="rId56"/>
  </p:notesMasterIdLst>
  <p:handoutMasterIdLst>
    <p:handoutMasterId r:id="rId57"/>
  </p:handoutMasterIdLst>
  <p:sldIdLst>
    <p:sldId id="621" r:id="rId2"/>
    <p:sldId id="630" r:id="rId3"/>
    <p:sldId id="631" r:id="rId4"/>
    <p:sldId id="623" r:id="rId5"/>
    <p:sldId id="624" r:id="rId6"/>
    <p:sldId id="657" r:id="rId7"/>
    <p:sldId id="626" r:id="rId8"/>
    <p:sldId id="629" r:id="rId9"/>
    <p:sldId id="646" r:id="rId10"/>
    <p:sldId id="632" r:id="rId11"/>
    <p:sldId id="627" r:id="rId12"/>
    <p:sldId id="634" r:id="rId13"/>
    <p:sldId id="635" r:id="rId14"/>
    <p:sldId id="636" r:id="rId15"/>
    <p:sldId id="637" r:id="rId16"/>
    <p:sldId id="645" r:id="rId17"/>
    <p:sldId id="662" r:id="rId18"/>
    <p:sldId id="663" r:id="rId19"/>
    <p:sldId id="664" r:id="rId20"/>
    <p:sldId id="665" r:id="rId21"/>
    <p:sldId id="666" r:id="rId22"/>
    <p:sldId id="667" r:id="rId23"/>
    <p:sldId id="668" r:id="rId24"/>
    <p:sldId id="669" r:id="rId25"/>
    <p:sldId id="670" r:id="rId26"/>
    <p:sldId id="671" r:id="rId27"/>
    <p:sldId id="672" r:id="rId28"/>
    <p:sldId id="673" r:id="rId29"/>
    <p:sldId id="674" r:id="rId30"/>
    <p:sldId id="675" r:id="rId31"/>
    <p:sldId id="676" r:id="rId32"/>
    <p:sldId id="677" r:id="rId33"/>
    <p:sldId id="679" r:id="rId34"/>
    <p:sldId id="683" r:id="rId35"/>
    <p:sldId id="681" r:id="rId36"/>
    <p:sldId id="680" r:id="rId37"/>
    <p:sldId id="682" r:id="rId38"/>
    <p:sldId id="647" r:id="rId39"/>
    <p:sldId id="655" r:id="rId40"/>
    <p:sldId id="656" r:id="rId41"/>
    <p:sldId id="648" r:id="rId42"/>
    <p:sldId id="661" r:id="rId43"/>
    <p:sldId id="651" r:id="rId44"/>
    <p:sldId id="659" r:id="rId45"/>
    <p:sldId id="649" r:id="rId46"/>
    <p:sldId id="652" r:id="rId47"/>
    <p:sldId id="650" r:id="rId48"/>
    <p:sldId id="653" r:id="rId49"/>
    <p:sldId id="643" r:id="rId50"/>
    <p:sldId id="641" r:id="rId51"/>
    <p:sldId id="642" r:id="rId52"/>
    <p:sldId id="644" r:id="rId53"/>
    <p:sldId id="684" r:id="rId54"/>
    <p:sldId id="685" r:id="rId55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502">
          <p15:clr>
            <a:srgbClr val="A4A3A4"/>
          </p15:clr>
        </p15:guide>
        <p15:guide id="2" pos="485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outline" hiddenSlides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  <a:srgbClr val="941100"/>
    <a:srgbClr val="749F28"/>
    <a:srgbClr val="92D050"/>
    <a:srgbClr val="E97200"/>
    <a:srgbClr val="0079CF"/>
    <a:srgbClr val="80B02D"/>
    <a:srgbClr val="EED33B"/>
    <a:srgbClr val="EEDE00"/>
    <a:srgbClr val="AF5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347"/>
    <p:restoredTop sz="92513"/>
  </p:normalViewPr>
  <p:slideViewPr>
    <p:cSldViewPr>
      <p:cViewPr>
        <p:scale>
          <a:sx n="81" d="100"/>
          <a:sy n="81" d="100"/>
        </p:scale>
        <p:origin x="616" y="408"/>
      </p:cViewPr>
      <p:guideLst>
        <p:guide orient="horz" pos="3502"/>
        <p:guide pos="485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notesViewPr>
    <p:cSldViewPr>
      <p:cViewPr varScale="1">
        <p:scale>
          <a:sx n="77" d="100"/>
          <a:sy n="77" d="100"/>
        </p:scale>
        <p:origin x="-14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handoutMaster" Target="handoutMasters/handout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Corbel"/>
                <a:ea typeface="Geneva" pitchFamily="-112" charset="0"/>
                <a:cs typeface="Geneva" pitchFamily="-11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Corbel"/>
                <a:ea typeface="Geneva" pitchFamily="-112" charset="0"/>
                <a:cs typeface="Geneva" pitchFamily="-11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Corbel"/>
                <a:ea typeface="Geneva" pitchFamily="-112" charset="0"/>
                <a:cs typeface="Geneva" pitchFamily="-11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Corbel" charset="0"/>
              </a:defRPr>
            </a:lvl1pPr>
          </a:lstStyle>
          <a:p>
            <a:pPr>
              <a:defRPr/>
            </a:pPr>
            <a:fld id="{781F222B-7B1D-ED4C-AEBB-B3576247DC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703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Corbel"/>
                <a:ea typeface="Geneva" pitchFamily="-112" charset="0"/>
                <a:cs typeface="Geneva" pitchFamily="-112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Corbel"/>
                <a:ea typeface="Geneva" pitchFamily="-112" charset="0"/>
                <a:cs typeface="Geneva" pitchFamily="-112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Corbel"/>
                <a:ea typeface="Geneva" pitchFamily="-112" charset="0"/>
                <a:cs typeface="Geneva" pitchFamily="-112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Corbel" charset="0"/>
              </a:defRPr>
            </a:lvl1pPr>
          </a:lstStyle>
          <a:p>
            <a:pPr>
              <a:defRPr/>
            </a:pPr>
            <a:fld id="{9E06C174-42F7-684A-8A1D-72FF37D360F5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15565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orbel"/>
        <a:ea typeface="ＭＳ Ｐゴシック" charset="0"/>
        <a:cs typeface="Geneva" pitchFamily="-112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orbel"/>
        <a:ea typeface="Geneva" pitchFamily="-112" charset="0"/>
        <a:cs typeface="Geneva" pitchFamily="-112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orbel"/>
        <a:ea typeface="Geneva" pitchFamily="-112" charset="0"/>
        <a:cs typeface="Geneva" pitchFamily="-112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orbel"/>
        <a:ea typeface="Geneva" pitchFamily="-112" charset="0"/>
        <a:cs typeface="Geneva" pitchFamily="-112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orbel"/>
        <a:ea typeface="Geneva" pitchFamily="-112" charset="0"/>
        <a:cs typeface="Geneva" pitchFamily="-112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orbel" charset="0"/>
            </a:endParaRPr>
          </a:p>
          <a:p>
            <a:endParaRPr lang="en-US">
              <a:latin typeface="Corbel" charset="0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8672CFF-FBE8-5748-A12D-583B01709812}" type="slidenum">
              <a:rPr lang="de-DE" sz="1200">
                <a:latin typeface="Corbel" charset="0"/>
                <a:cs typeface="Geneva" charset="0"/>
              </a:rPr>
              <a:pPr/>
              <a:t>1</a:t>
            </a:fld>
            <a:endParaRPr lang="de-DE" sz="1200">
              <a:latin typeface="Corbel" charset="0"/>
              <a:cs typeface="Gene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691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ELIX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elixir_helix_200_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-26988"/>
            <a:ext cx="9269413" cy="618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elixir_1_RZ_mac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5373688"/>
            <a:ext cx="1820863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5580063" y="6237288"/>
            <a:ext cx="292735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306" tIns="32653" rIns="65306" bIns="32653">
            <a:spAutoFit/>
          </a:bodyPr>
          <a:lstStyle>
            <a:lvl1pPr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defRPr/>
            </a:pPr>
            <a:r>
              <a:rPr lang="en-US" i="1" dirty="0" err="1" smtClean="0">
                <a:solidFill>
                  <a:srgbClr val="003F41"/>
                </a:solidFill>
                <a:latin typeface="Corbel" pitchFamily="34" charset="0"/>
                <a:ea typeface="Geneva" charset="-128"/>
                <a:cs typeface="+mn-cs"/>
              </a:rPr>
              <a:t>www.elixir-europe.org</a:t>
            </a:r>
            <a:endParaRPr lang="en-US" i="1" dirty="0" smtClean="0">
              <a:solidFill>
                <a:srgbClr val="003F41"/>
              </a:solidFill>
              <a:latin typeface="Corbel" pitchFamily="34" charset="0"/>
              <a:ea typeface="Geneva" charset="-128"/>
              <a:cs typeface="+mn-cs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83568" y="3356993"/>
            <a:ext cx="7772400" cy="864096"/>
          </a:xfrm>
        </p:spPr>
        <p:txBody>
          <a:bodyPr>
            <a:normAutofit/>
          </a:bodyPr>
          <a:lstStyle>
            <a:lvl1pPr algn="r">
              <a:defRPr sz="5000" b="1">
                <a:solidFill>
                  <a:srgbClr val="003F41"/>
                </a:solidFill>
                <a:latin typeface="Corbel"/>
                <a:cs typeface="Corbel"/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2627784" y="4293096"/>
            <a:ext cx="5816600" cy="899583"/>
          </a:xfrm>
        </p:spPr>
        <p:txBody>
          <a:bodyPr>
            <a:normAutofit/>
          </a:bodyPr>
          <a:lstStyle>
            <a:lvl1pPr marL="0" indent="0" algn="r">
              <a:buNone/>
              <a:defRPr lang="en-US" sz="2800" i="1"/>
            </a:lvl1pPr>
            <a:lvl2pPr marL="457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 dirty="0" smtClean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5076056" y="5229201"/>
            <a:ext cx="3384550" cy="360040"/>
          </a:xfrm>
        </p:spPr>
        <p:txBody>
          <a:bodyPr/>
          <a:lstStyle>
            <a:lvl1pPr marL="0" indent="0" algn="r">
              <a:buFontTx/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427984" y="5661248"/>
            <a:ext cx="4032448" cy="360040"/>
          </a:xfrm>
        </p:spPr>
        <p:txBody>
          <a:bodyPr/>
          <a:lstStyle>
            <a:lvl1pPr marL="0" indent="0" algn="r">
              <a:buFontTx/>
              <a:buNone/>
              <a:defRPr sz="18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2288803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ELIXIR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5949950"/>
            <a:ext cx="990600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" descr="ELIXIR_logo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5949950"/>
            <a:ext cx="990600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8153400" cy="576064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8655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0765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elixir_helix_200_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-26988"/>
            <a:ext cx="9269413" cy="618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 descr="elixir_1_RZ_mac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5373688"/>
            <a:ext cx="1820863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683568" y="3645024"/>
            <a:ext cx="7772400" cy="1225021"/>
          </a:xfrm>
        </p:spPr>
        <p:txBody>
          <a:bodyPr>
            <a:normAutofit/>
          </a:bodyPr>
          <a:lstStyle>
            <a:lvl1pPr algn="r">
              <a:defRPr sz="4000" b="1">
                <a:solidFill>
                  <a:schemeClr val="tx2">
                    <a:lumMod val="50000"/>
                  </a:schemeClr>
                </a:solidFill>
                <a:latin typeface="Corbel"/>
                <a:cs typeface="Corbel"/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220582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EXCELE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elixir_helix_200_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-26988"/>
            <a:ext cx="9269413" cy="618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851275" y="6092825"/>
            <a:ext cx="4799013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306" tIns="32653" rIns="65306" bIns="32653">
            <a:spAutoFit/>
          </a:bodyPr>
          <a:lstStyle>
            <a:lvl1pPr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defRPr/>
            </a:pPr>
            <a:r>
              <a:rPr lang="en-US" i="1" dirty="0" err="1" smtClean="0">
                <a:solidFill>
                  <a:srgbClr val="003F41"/>
                </a:solidFill>
                <a:latin typeface="Corbel" pitchFamily="34" charset="0"/>
                <a:ea typeface="Geneva" charset="-128"/>
                <a:cs typeface="+mn-cs"/>
              </a:rPr>
              <a:t>www.elixir-europe.org</a:t>
            </a:r>
            <a:r>
              <a:rPr lang="en-US" i="1" dirty="0" smtClean="0">
                <a:solidFill>
                  <a:srgbClr val="003F41"/>
                </a:solidFill>
                <a:latin typeface="Corbel" pitchFamily="34" charset="0"/>
                <a:ea typeface="Geneva" charset="-128"/>
                <a:cs typeface="+mn-cs"/>
              </a:rPr>
              <a:t>/</a:t>
            </a:r>
            <a:r>
              <a:rPr lang="en-US" i="1" dirty="0" err="1" smtClean="0">
                <a:solidFill>
                  <a:srgbClr val="003F41"/>
                </a:solidFill>
                <a:latin typeface="Corbel" pitchFamily="34" charset="0"/>
                <a:ea typeface="Geneva" charset="-128"/>
                <a:cs typeface="+mn-cs"/>
              </a:rPr>
              <a:t>excelerate</a:t>
            </a:r>
            <a:endParaRPr lang="en-US" i="1" dirty="0" smtClean="0">
              <a:solidFill>
                <a:srgbClr val="003F41"/>
              </a:solidFill>
              <a:latin typeface="Corbel" pitchFamily="34" charset="0"/>
              <a:ea typeface="Geneva" charset="-128"/>
              <a:cs typeface="+mn-cs"/>
            </a:endParaRPr>
          </a:p>
        </p:txBody>
      </p:sp>
      <p:pic>
        <p:nvPicPr>
          <p:cNvPr id="5" name="Picture 5" descr="Excelerate_whitebackgrou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5157788"/>
            <a:ext cx="1962150" cy="77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5157788"/>
            <a:ext cx="1214438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323850" y="6092825"/>
            <a:ext cx="36004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000">
                <a:solidFill>
                  <a:srgbClr val="7F7F7F"/>
                </a:solidFill>
              </a:rPr>
              <a:t>ELIXIR-EXCELERATE is funded by the European Commission within the Research Infrastructures programme of Horizon 2020, grant agreement number 676559.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83568" y="3356993"/>
            <a:ext cx="7772400" cy="864096"/>
          </a:xfrm>
        </p:spPr>
        <p:txBody>
          <a:bodyPr>
            <a:normAutofit/>
          </a:bodyPr>
          <a:lstStyle>
            <a:lvl1pPr algn="r">
              <a:defRPr sz="5000" b="1">
                <a:solidFill>
                  <a:srgbClr val="003F41"/>
                </a:solidFill>
                <a:latin typeface="Corbel"/>
                <a:cs typeface="Corbel"/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225655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LIXIR-thank-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elixir_helix_200_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-26988"/>
            <a:ext cx="9269413" cy="618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elixir_1_RZ_mac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5373688"/>
            <a:ext cx="1820863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6237288"/>
            <a:ext cx="49530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5580063" y="5445125"/>
            <a:ext cx="292735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306" tIns="32653" rIns="65306" bIns="32653">
            <a:spAutoFit/>
          </a:bodyPr>
          <a:lstStyle>
            <a:lvl1pPr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defRPr/>
            </a:pPr>
            <a:r>
              <a:rPr lang="en-US" i="1" dirty="0" err="1" smtClean="0">
                <a:solidFill>
                  <a:srgbClr val="003F41"/>
                </a:solidFill>
                <a:latin typeface="Corbel" pitchFamily="34" charset="0"/>
                <a:ea typeface="Geneva" charset="-128"/>
                <a:cs typeface="+mn-cs"/>
              </a:rPr>
              <a:t>www.elixir-europe.org</a:t>
            </a:r>
            <a:endParaRPr lang="en-US" i="1" dirty="0" smtClean="0">
              <a:solidFill>
                <a:srgbClr val="003F41"/>
              </a:solidFill>
              <a:latin typeface="Corbel" pitchFamily="34" charset="0"/>
              <a:ea typeface="Geneva" charset="-128"/>
              <a:cs typeface="+mn-cs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203575" y="6237288"/>
            <a:ext cx="2711450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306" tIns="32653" rIns="65306" bIns="32653">
            <a:spAutoFit/>
          </a:bodyPr>
          <a:lstStyle>
            <a:lvl1pPr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2000" i="1" dirty="0" smtClean="0">
                <a:solidFill>
                  <a:srgbClr val="003F41"/>
                </a:solidFill>
                <a:latin typeface="Corbel" pitchFamily="34" charset="0"/>
                <a:ea typeface="Geneva" charset="-128"/>
                <a:cs typeface="+mn-cs"/>
              </a:rPr>
              <a:t>@</a:t>
            </a:r>
            <a:r>
              <a:rPr lang="en-US" sz="2000" i="1" dirty="0" err="1" smtClean="0">
                <a:solidFill>
                  <a:srgbClr val="003F41"/>
                </a:solidFill>
                <a:latin typeface="Corbel" pitchFamily="34" charset="0"/>
                <a:ea typeface="Geneva" charset="-128"/>
                <a:cs typeface="+mn-cs"/>
              </a:rPr>
              <a:t>ELIXIREurope</a:t>
            </a:r>
            <a:endParaRPr lang="en-US" sz="2000" i="1" dirty="0" smtClean="0">
              <a:solidFill>
                <a:srgbClr val="003F41"/>
              </a:solidFill>
              <a:latin typeface="Corbel" pitchFamily="34" charset="0"/>
              <a:ea typeface="Geneva" charset="-128"/>
              <a:cs typeface="+mn-cs"/>
            </a:endParaRPr>
          </a:p>
        </p:txBody>
      </p:sp>
      <p:pic>
        <p:nvPicPr>
          <p:cNvPr id="10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6237288"/>
            <a:ext cx="41433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056313" y="6237288"/>
            <a:ext cx="3087687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306" tIns="32653" rIns="65306" bIns="32653">
            <a:spAutoFit/>
          </a:bodyPr>
          <a:lstStyle>
            <a:lvl1pPr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2000" i="1" dirty="0" smtClean="0">
                <a:solidFill>
                  <a:srgbClr val="003F41"/>
                </a:solidFill>
                <a:latin typeface="Corbel" pitchFamily="34" charset="0"/>
                <a:ea typeface="Geneva" charset="-128"/>
                <a:cs typeface="+mn-cs"/>
              </a:rPr>
              <a:t>/company/elixir-</a:t>
            </a:r>
            <a:r>
              <a:rPr lang="en-US" sz="2000" i="1" dirty="0" err="1" smtClean="0">
                <a:solidFill>
                  <a:srgbClr val="003F41"/>
                </a:solidFill>
                <a:latin typeface="Corbel" pitchFamily="34" charset="0"/>
                <a:ea typeface="Geneva" charset="-128"/>
                <a:cs typeface="+mn-cs"/>
              </a:rPr>
              <a:t>europe</a:t>
            </a:r>
            <a:endParaRPr lang="en-US" sz="2000" i="1" dirty="0" smtClean="0">
              <a:solidFill>
                <a:srgbClr val="003F41"/>
              </a:solidFill>
              <a:latin typeface="Corbel" pitchFamily="34" charset="0"/>
              <a:ea typeface="Geneva" charset="-128"/>
              <a:cs typeface="+mn-cs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683568" y="3645024"/>
            <a:ext cx="7772400" cy="1225021"/>
          </a:xfrm>
        </p:spPr>
        <p:txBody>
          <a:bodyPr>
            <a:normAutofit/>
          </a:bodyPr>
          <a:lstStyle>
            <a:lvl1pPr algn="r">
              <a:defRPr sz="4000" b="1">
                <a:solidFill>
                  <a:schemeClr val="tx2">
                    <a:lumMod val="50000"/>
                  </a:schemeClr>
                </a:solidFill>
                <a:latin typeface="Corbel"/>
                <a:cs typeface="Corbel"/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5076056" y="4869160"/>
            <a:ext cx="3384550" cy="360040"/>
          </a:xfrm>
        </p:spPr>
        <p:txBody>
          <a:bodyPr/>
          <a:lstStyle>
            <a:lvl1pPr marL="0" indent="0" algn="r">
              <a:buFontTx/>
              <a:buNone/>
              <a:defRPr sz="18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6482941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ELIXIR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5949950"/>
            <a:ext cx="990600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 descr="ELIXIR_logo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5949950"/>
            <a:ext cx="990600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8153400" cy="648072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5559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CELERATE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Excelerate_whitebackgrou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5949950"/>
            <a:ext cx="159702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650" y="5949950"/>
            <a:ext cx="1001713" cy="68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33400" y="1525588"/>
            <a:ext cx="8153400" cy="4351337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3943353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CELERATE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Excelerate_whitebackgrou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5949950"/>
            <a:ext cx="159702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650" y="5949950"/>
            <a:ext cx="1001713" cy="68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695505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CELERAT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Excelerate_whitebackgrou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5949950"/>
            <a:ext cx="159702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650" y="5949950"/>
            <a:ext cx="1001713" cy="68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4213683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ELIXIR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5949950"/>
            <a:ext cx="990600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" descr="ELIXIR_logo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5949950"/>
            <a:ext cx="990600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8153400" cy="576064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219200"/>
            <a:ext cx="40005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219200"/>
            <a:ext cx="40005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581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333375"/>
            <a:ext cx="8153400" cy="5032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525588"/>
            <a:ext cx="8153400" cy="43513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First level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725" r:id="rId1"/>
    <p:sldLayoutId id="2147486726" r:id="rId2"/>
    <p:sldLayoutId id="2147486727" r:id="rId3"/>
    <p:sldLayoutId id="2147486728" r:id="rId4"/>
    <p:sldLayoutId id="2147486729" r:id="rId5"/>
    <p:sldLayoutId id="2147486730" r:id="rId6"/>
    <p:sldLayoutId id="2147486731" r:id="rId7"/>
    <p:sldLayoutId id="2147486732" r:id="rId8"/>
    <p:sldLayoutId id="2147486733" r:id="rId9"/>
    <p:sldLayoutId id="2147486734" r:id="rId10"/>
    <p:sldLayoutId id="2147486735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Corbel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Corbel" pitchFamily="34" charset="0"/>
          <a:ea typeface="ＭＳ Ｐゴシック" charset="0"/>
          <a:cs typeface="Geneva" pitchFamily="-11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Corbel" pitchFamily="34" charset="0"/>
          <a:ea typeface="ＭＳ Ｐゴシック" charset="0"/>
          <a:cs typeface="Geneva" pitchFamily="-11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Corbel" pitchFamily="34" charset="0"/>
          <a:ea typeface="ＭＳ Ｐゴシック" charset="0"/>
          <a:cs typeface="Geneva" pitchFamily="-11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Corbel" pitchFamily="34" charset="0"/>
          <a:ea typeface="ＭＳ Ｐゴシック" charset="0"/>
          <a:cs typeface="Geneva" pitchFamily="-112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itchFamily="-112" charset="0"/>
          <a:ea typeface="Geneva" pitchFamily="-112" charset="0"/>
          <a:cs typeface="Geneva" pitchFamily="-11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itchFamily="-112" charset="0"/>
          <a:ea typeface="Geneva" pitchFamily="-112" charset="0"/>
          <a:cs typeface="Geneva" pitchFamily="-11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itchFamily="-112" charset="0"/>
          <a:ea typeface="Geneva" pitchFamily="-112" charset="0"/>
          <a:cs typeface="Geneva" pitchFamily="-11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itchFamily="-112" charset="0"/>
          <a:ea typeface="Geneva" pitchFamily="-112" charset="0"/>
          <a:cs typeface="Geneva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ts val="600"/>
        </a:spcAft>
        <a:buClr>
          <a:schemeClr val="accent1"/>
        </a:buClr>
        <a:buChar char="•"/>
        <a:defRPr sz="2400">
          <a:solidFill>
            <a:schemeClr val="tx1"/>
          </a:solidFill>
          <a:latin typeface="Corbel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ts val="600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Corbel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ts val="600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Corbel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ts val="600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Corbel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ts val="600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Corbel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-112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-112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-112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-112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beacon-network.org/#/developers/api/beacon-network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docs.google.com/document/d/1SmB9ppa1NVM0OwDp_gKGFO2TdFQQgxoN4ZMhMPNPZLw/edit?usp=sharing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ithub.com/ipfs/examples/tree/master/examples/ipns" TargetMode="External"/><Relationship Id="rId3" Type="http://schemas.openxmlformats.org/officeDocument/2006/relationships/hyperlink" Target="https://github.com/ipfs/examples/tree/master/examples/websites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hyperlink" Target="https://github.com/ga4gh/beacon-team/issues/75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hyperlink" Target="https://github.com/ga4gh/beacon-team/issues/75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3" Type="http://schemas.openxmlformats.org/officeDocument/2006/relationships/hyperlink" Target="https://github.com/ga4gh/beacon-team/issues/75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3" Type="http://schemas.openxmlformats.org/officeDocument/2006/relationships/hyperlink" Target="https://github.com/ga4gh/beacon-team/issues/75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Relationship Id="rId3" Type="http://schemas.openxmlformats.org/officeDocument/2006/relationships/hyperlink" Target="https://www.w3.org/community/bioschemas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4213" y="3357563"/>
            <a:ext cx="7772400" cy="8636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GB" sz="6000" dirty="0">
                <a:latin typeface="Corbel" charset="0"/>
                <a:cs typeface="Arial" charset="0"/>
              </a:rPr>
              <a:t>ELIXIR</a:t>
            </a:r>
            <a:endParaRPr lang="de-DE" dirty="0">
              <a:latin typeface="Corbel" charset="0"/>
              <a:cs typeface="Arial" charset="0"/>
            </a:endParaRPr>
          </a:p>
        </p:txBody>
      </p:sp>
      <p:sp>
        <p:nvSpPr>
          <p:cNvPr id="25602" name="Subtitle 2"/>
          <p:cNvSpPr>
            <a:spLocks noGrp="1"/>
          </p:cNvSpPr>
          <p:nvPr>
            <p:ph type="subTitle" idx="1"/>
          </p:nvPr>
        </p:nvSpPr>
        <p:spPr>
          <a:xfrm>
            <a:off x="323528" y="4292600"/>
            <a:ext cx="8120385" cy="900113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200" i="0" dirty="0" err="1" smtClean="0"/>
              <a:t>Bioschemas</a:t>
            </a:r>
            <a:r>
              <a:rPr lang="en-US" sz="3200" i="0" dirty="0" smtClean="0"/>
              <a:t> for beacons discovery</a:t>
            </a:r>
            <a:endParaRPr sz="3200" dirty="0">
              <a:latin typeface="Corbel" charset="0"/>
              <a:cs typeface="Arial" charset="0"/>
            </a:endParaRPr>
          </a:p>
        </p:txBody>
      </p:sp>
      <p:sp>
        <p:nvSpPr>
          <p:cNvPr id="15363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5076825" y="5229225"/>
            <a:ext cx="3384550" cy="360363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orbel" charset="0"/>
              </a:rPr>
              <a:t>Rafael C Jimenez, ELIXIR CTO</a:t>
            </a:r>
            <a:endParaRPr lang="en-US" dirty="0">
              <a:latin typeface="Corbel" charset="0"/>
            </a:endParaRPr>
          </a:p>
        </p:txBody>
      </p:sp>
      <p:sp>
        <p:nvSpPr>
          <p:cNvPr id="15364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331640" y="5517009"/>
            <a:ext cx="7128148" cy="683766"/>
          </a:xfrm>
        </p:spPr>
        <p:txBody>
          <a:bodyPr/>
          <a:lstStyle/>
          <a:p>
            <a:pPr eaLnBrk="1" hangingPunct="1"/>
            <a:r>
              <a:rPr lang="en-US" sz="1400" dirty="0" smtClean="0">
                <a:latin typeface="Corbel" charset="0"/>
              </a:rPr>
              <a:t>March 22, 2017</a:t>
            </a:r>
            <a:endParaRPr lang="en-US" dirty="0">
              <a:latin typeface="Corbel" charset="0"/>
            </a:endParaRPr>
          </a:p>
          <a:p>
            <a:pPr eaLnBrk="1" hangingPunct="1"/>
            <a:r>
              <a:rPr lang="en-US" sz="2000" dirty="0" smtClean="0">
                <a:latin typeface="Corbel" charset="0"/>
              </a:rPr>
              <a:t>Human data session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3645024"/>
            <a:ext cx="7772400" cy="1440160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Metadata registration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11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Beacon service metadata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6381328"/>
            <a:ext cx="853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https://beacon-network.org/#/</a:t>
            </a:r>
            <a:r>
              <a:rPr lang="en-US" dirty="0" smtClean="0">
                <a:hlinkClick r:id="rId2"/>
              </a:rPr>
              <a:t>developers/api/beacon-network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3" t="28559" r="49095" b="31141"/>
          <a:stretch/>
        </p:blipFill>
        <p:spPr>
          <a:xfrm>
            <a:off x="4123232" y="2159112"/>
            <a:ext cx="4603976" cy="24940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5" t="16548" r="52258" b="16434"/>
          <a:stretch/>
        </p:blipFill>
        <p:spPr>
          <a:xfrm>
            <a:off x="486252" y="2063854"/>
            <a:ext cx="3869724" cy="43894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55976" y="1418986"/>
            <a:ext cx="1931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Organisation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6252" y="1418986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Beacon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971600" y="4052977"/>
            <a:ext cx="363038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79C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 flipV="1">
            <a:off x="4601980" y="2780929"/>
            <a:ext cx="0" cy="187220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79C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4688847" y="4766903"/>
            <a:ext cx="17363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1800" dirty="0" smtClean="0"/>
              <a:t>Version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dirty="0" smtClean="0"/>
              <a:t>Capabilities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dirty="0" smtClean="0"/>
              <a:t>Last update</a:t>
            </a:r>
          </a:p>
          <a:p>
            <a:pPr marL="342900" indent="-342900">
              <a:buFont typeface="Arial" charset="0"/>
              <a:buChar char="•"/>
            </a:pPr>
            <a:r>
              <a:rPr lang="is-IS" sz="1800" dirty="0" smtClean="0"/>
              <a:t>…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449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Push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1259632" y="1618583"/>
            <a:ext cx="1512168" cy="15549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2953080" y="2246721"/>
            <a:ext cx="3660723" cy="489171"/>
          </a:xfrm>
          <a:prstGeom prst="rightArrow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000">
                <a:schemeClr val="tx1">
                  <a:lumMod val="65000"/>
                  <a:lumOff val="35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TextBox 15"/>
          <p:cNvSpPr txBox="1"/>
          <p:nvPr/>
        </p:nvSpPr>
        <p:spPr>
          <a:xfrm>
            <a:off x="4193017" y="2651903"/>
            <a:ext cx="1039971" cy="419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/>
              <a:t>Publish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566559" y="1717360"/>
            <a:ext cx="875561" cy="1405898"/>
            <a:chOff x="543875" y="2765590"/>
            <a:chExt cx="875561" cy="1405898"/>
          </a:xfrm>
        </p:grpSpPr>
        <p:pic>
          <p:nvPicPr>
            <p:cNvPr id="121" name="pasted-image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9275" y="2765590"/>
              <a:ext cx="376826" cy="9376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7" name="TextBox 658"/>
            <p:cNvSpPr txBox="1">
              <a:spLocks noChangeArrowheads="1"/>
            </p:cNvSpPr>
            <p:nvPr/>
          </p:nvSpPr>
          <p:spPr bwMode="auto">
            <a:xfrm>
              <a:off x="543875" y="3648268"/>
              <a:ext cx="875561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GB" sz="1400" dirty="0" smtClean="0">
                  <a:latin typeface="Calibri" pitchFamily="34" charset="0"/>
                </a:rPr>
                <a:t>BEACON</a:t>
              </a:r>
              <a:endParaRPr lang="en-GB" sz="1400" dirty="0">
                <a:latin typeface="Calibri" pitchFamily="34" charset="0"/>
              </a:endParaRPr>
            </a:p>
            <a:p>
              <a:pPr algn="ctr"/>
              <a:r>
                <a:rPr lang="en-GB" sz="1400" b="1" dirty="0" smtClean="0">
                  <a:latin typeface="Calibri" pitchFamily="34" charset="0"/>
                </a:rPr>
                <a:t>Service </a:t>
              </a:r>
              <a:r>
                <a:rPr lang="en-GB" sz="1400" b="1" dirty="0">
                  <a:latin typeface="Calibri" pitchFamily="34" charset="0"/>
                </a:rPr>
                <a:t>A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127856" y="1596374"/>
            <a:ext cx="2193649" cy="2279036"/>
            <a:chOff x="6431255" y="3373054"/>
            <a:chExt cx="1623708" cy="1686910"/>
          </a:xfrm>
        </p:grpSpPr>
        <p:sp>
          <p:nvSpPr>
            <p:cNvPr id="28" name="TextBox 27"/>
            <p:cNvSpPr txBox="1"/>
            <p:nvPr/>
          </p:nvSpPr>
          <p:spPr>
            <a:xfrm>
              <a:off x="6431255" y="4489825"/>
              <a:ext cx="1623708" cy="5701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E97200"/>
                  </a:solidFill>
                </a:rPr>
                <a:t>Registry</a:t>
              </a:r>
              <a:endParaRPr lang="en-US" dirty="0">
                <a:solidFill>
                  <a:srgbClr val="E97200"/>
                </a:solidFill>
              </a:endParaRPr>
            </a:p>
          </p:txBody>
        </p:sp>
        <p:grpSp>
          <p:nvGrpSpPr>
            <p:cNvPr id="80" name="Shape 1031"/>
            <p:cNvGrpSpPr/>
            <p:nvPr/>
          </p:nvGrpSpPr>
          <p:grpSpPr>
            <a:xfrm>
              <a:off x="6854128" y="3373054"/>
              <a:ext cx="831064" cy="1108030"/>
              <a:chOff x="9468519" y="-3467"/>
              <a:chExt cx="3384667" cy="4512666"/>
            </a:xfrm>
          </p:grpSpPr>
          <p:grpSp>
            <p:nvGrpSpPr>
              <p:cNvPr id="81" name="Shape 1032"/>
              <p:cNvGrpSpPr/>
              <p:nvPr/>
            </p:nvGrpSpPr>
            <p:grpSpPr>
              <a:xfrm>
                <a:off x="9468519" y="-3467"/>
                <a:ext cx="3384667" cy="4512666"/>
                <a:chOff x="1115573" y="1772747"/>
                <a:chExt cx="3168571" cy="4224551"/>
              </a:xfrm>
            </p:grpSpPr>
            <p:grpSp>
              <p:nvGrpSpPr>
                <p:cNvPr id="98" name="Shape 1033"/>
                <p:cNvGrpSpPr/>
                <p:nvPr/>
              </p:nvGrpSpPr>
              <p:grpSpPr>
                <a:xfrm>
                  <a:off x="1115573" y="1772747"/>
                  <a:ext cx="3168571" cy="4224551"/>
                  <a:chOff x="1115616" y="1772816"/>
                  <a:chExt cx="1512300" cy="2016300"/>
                </a:xfrm>
              </p:grpSpPr>
              <p:sp>
                <p:nvSpPr>
                  <p:cNvPr id="101" name="Shape 1034"/>
                  <p:cNvSpPr/>
                  <p:nvPr/>
                </p:nvSpPr>
                <p:spPr>
                  <a:xfrm>
                    <a:off x="1115616" y="1772816"/>
                    <a:ext cx="1512300" cy="2016300"/>
                  </a:xfrm>
                  <a:prstGeom prst="rect">
                    <a:avLst/>
                  </a:prstGeom>
                  <a:solidFill>
                    <a:schemeClr val="lt1"/>
                  </a:solidFill>
                  <a:ln w="9525" cap="flat" cmpd="sng">
                    <a:solidFill>
                      <a:srgbClr val="7F7F7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2" name="Shape 1035"/>
                  <p:cNvSpPr/>
                  <p:nvPr/>
                </p:nvSpPr>
                <p:spPr>
                  <a:xfrm>
                    <a:off x="1115616" y="1772816"/>
                    <a:ext cx="1512300" cy="224099"/>
                  </a:xfrm>
                  <a:prstGeom prst="rect">
                    <a:avLst/>
                  </a:prstGeom>
                  <a:solidFill>
                    <a:srgbClr val="A5A5A5"/>
                  </a:solidFill>
                  <a:ln w="9525" cap="flat" cmpd="sng">
                    <a:solidFill>
                      <a:srgbClr val="7F7F7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3" name="Shape 1036"/>
                  <p:cNvSpPr/>
                  <p:nvPr/>
                </p:nvSpPr>
                <p:spPr>
                  <a:xfrm>
                    <a:off x="1368636" y="1844825"/>
                    <a:ext cx="1087199" cy="720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4" name="Shape 1037"/>
                  <p:cNvSpPr/>
                  <p:nvPr/>
                </p:nvSpPr>
                <p:spPr>
                  <a:xfrm rot="5400000">
                    <a:off x="2512350" y="1844824"/>
                    <a:ext cx="72000" cy="72000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99" name="Shape 1038"/>
                <p:cNvSpPr/>
                <p:nvPr/>
              </p:nvSpPr>
              <p:spPr>
                <a:xfrm>
                  <a:off x="1434912" y="1924648"/>
                  <a:ext cx="144000" cy="15089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" name="Shape 1039"/>
                <p:cNvSpPr/>
                <p:nvPr/>
              </p:nvSpPr>
              <p:spPr>
                <a:xfrm>
                  <a:off x="1230612" y="1925608"/>
                  <a:ext cx="144000" cy="15089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2" name="Shape 1040"/>
              <p:cNvGrpSpPr/>
              <p:nvPr/>
            </p:nvGrpSpPr>
            <p:grpSpPr>
              <a:xfrm>
                <a:off x="9756575" y="836711"/>
                <a:ext cx="2808300" cy="3384300"/>
                <a:chOff x="4283967" y="2564903"/>
                <a:chExt cx="2808300" cy="3384300"/>
              </a:xfrm>
            </p:grpSpPr>
            <p:sp>
              <p:nvSpPr>
                <p:cNvPr id="83" name="Shape 1041"/>
                <p:cNvSpPr/>
                <p:nvPr/>
              </p:nvSpPr>
              <p:spPr>
                <a:xfrm>
                  <a:off x="4283967" y="2564903"/>
                  <a:ext cx="2808300" cy="33843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rgbClr val="BFBFB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" name="Shape 1042"/>
                <p:cNvSpPr/>
                <p:nvPr/>
              </p:nvSpPr>
              <p:spPr>
                <a:xfrm>
                  <a:off x="4499992" y="2780927"/>
                  <a:ext cx="2376300" cy="14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" name="Shape 1044"/>
                <p:cNvSpPr/>
                <p:nvPr/>
              </p:nvSpPr>
              <p:spPr>
                <a:xfrm>
                  <a:off x="4499992" y="3212975"/>
                  <a:ext cx="2376300" cy="14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" name="Shape 1046"/>
                <p:cNvSpPr/>
                <p:nvPr/>
              </p:nvSpPr>
              <p:spPr>
                <a:xfrm>
                  <a:off x="4499992" y="3645023"/>
                  <a:ext cx="2376300" cy="14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" name="Shape 1048"/>
                <p:cNvSpPr/>
                <p:nvPr/>
              </p:nvSpPr>
              <p:spPr>
                <a:xfrm>
                  <a:off x="4499992" y="4077071"/>
                  <a:ext cx="2376300" cy="14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" name="Shape 1050"/>
                <p:cNvSpPr/>
                <p:nvPr/>
              </p:nvSpPr>
              <p:spPr>
                <a:xfrm>
                  <a:off x="4499992" y="4509119"/>
                  <a:ext cx="2376300" cy="14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" name="Shape 1052"/>
                <p:cNvSpPr/>
                <p:nvPr/>
              </p:nvSpPr>
              <p:spPr>
                <a:xfrm>
                  <a:off x="4499992" y="4509119"/>
                  <a:ext cx="2376300" cy="14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" name="Shape 1054"/>
                <p:cNvSpPr/>
                <p:nvPr/>
              </p:nvSpPr>
              <p:spPr>
                <a:xfrm>
                  <a:off x="4499992" y="4941167"/>
                  <a:ext cx="2376300" cy="14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91" name="Shape 1056"/>
                <p:cNvGrpSpPr/>
                <p:nvPr/>
              </p:nvGrpSpPr>
              <p:grpSpPr>
                <a:xfrm>
                  <a:off x="5580111" y="5517231"/>
                  <a:ext cx="1264588" cy="165257"/>
                  <a:chOff x="5637850" y="1626750"/>
                  <a:chExt cx="1264588" cy="165257"/>
                </a:xfrm>
              </p:grpSpPr>
              <p:sp>
                <p:nvSpPr>
                  <p:cNvPr id="92" name="Shape 1057"/>
                  <p:cNvSpPr/>
                  <p:nvPr/>
                </p:nvSpPr>
                <p:spPr>
                  <a:xfrm rot="5400000">
                    <a:off x="6741338" y="1626750"/>
                    <a:ext cx="161100" cy="161100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3" name="Shape 1058"/>
                  <p:cNvSpPr/>
                  <p:nvPr/>
                </p:nvSpPr>
                <p:spPr>
                  <a:xfrm>
                    <a:off x="6518421" y="1627774"/>
                    <a:ext cx="153900" cy="161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4" name="Shape 1059"/>
                  <p:cNvSpPr/>
                  <p:nvPr/>
                </p:nvSpPr>
                <p:spPr>
                  <a:xfrm>
                    <a:off x="6300192" y="1628800"/>
                    <a:ext cx="153900" cy="161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5" name="Shape 1060"/>
                  <p:cNvSpPr/>
                  <p:nvPr/>
                </p:nvSpPr>
                <p:spPr>
                  <a:xfrm rot="-5400000">
                    <a:off x="5637850" y="1630908"/>
                    <a:ext cx="161100" cy="161100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" name="Shape 1061"/>
                  <p:cNvSpPr/>
                  <p:nvPr/>
                </p:nvSpPr>
                <p:spPr>
                  <a:xfrm rot="10800000">
                    <a:off x="5867967" y="1629884"/>
                    <a:ext cx="153900" cy="161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" name="Shape 1062"/>
                  <p:cNvSpPr/>
                  <p:nvPr/>
                </p:nvSpPr>
                <p:spPr>
                  <a:xfrm rot="10800000">
                    <a:off x="6086196" y="1628858"/>
                    <a:ext cx="153900" cy="161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grpSp>
        <p:nvGrpSpPr>
          <p:cNvPr id="107" name="Group 215"/>
          <p:cNvGrpSpPr>
            <a:grpSpLocks/>
          </p:cNvGrpSpPr>
          <p:nvPr/>
        </p:nvGrpSpPr>
        <p:grpSpPr bwMode="auto">
          <a:xfrm>
            <a:off x="4479502" y="1897051"/>
            <a:ext cx="441970" cy="586299"/>
            <a:chOff x="1323222" y="5554002"/>
            <a:chExt cx="641866" cy="583273"/>
          </a:xfrm>
        </p:grpSpPr>
        <p:sp>
          <p:nvSpPr>
            <p:cNvPr id="108" name="Rectangle 107"/>
            <p:cNvSpPr/>
            <p:nvPr/>
          </p:nvSpPr>
          <p:spPr>
            <a:xfrm>
              <a:off x="1323222" y="5554002"/>
              <a:ext cx="641866" cy="583273"/>
            </a:xfrm>
            <a:prstGeom prst="rect">
              <a:avLst/>
            </a:prstGeom>
            <a:solidFill>
              <a:schemeClr val="bg1"/>
            </a:solidFill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1403457" y="5622462"/>
              <a:ext cx="481400" cy="4655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1403457" y="5690920"/>
              <a:ext cx="481400" cy="2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1403457" y="5734734"/>
              <a:ext cx="481400" cy="24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403457" y="5781287"/>
              <a:ext cx="481400" cy="2464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1403457" y="5833315"/>
              <a:ext cx="481400" cy="2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1403457" y="5877129"/>
              <a:ext cx="481400" cy="24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403457" y="5923682"/>
              <a:ext cx="481400" cy="2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403457" y="5970234"/>
              <a:ext cx="481400" cy="2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1403457" y="6019524"/>
              <a:ext cx="481400" cy="2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1403457" y="6066077"/>
              <a:ext cx="481400" cy="2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1484203" y="3173582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97200"/>
                </a:solidFill>
              </a:rPr>
              <a:t>Server</a:t>
            </a:r>
            <a:endParaRPr lang="en-US" dirty="0">
              <a:solidFill>
                <a:srgbClr val="E972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48062" y="1124744"/>
            <a:ext cx="2104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Service metadata 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1" name="Content Placeholder 2"/>
          <p:cNvSpPr>
            <a:spLocks noGrp="1"/>
          </p:cNvSpPr>
          <p:nvPr>
            <p:ph idx="1"/>
          </p:nvPr>
        </p:nvSpPr>
        <p:spPr>
          <a:xfrm>
            <a:off x="539552" y="4454438"/>
            <a:ext cx="8153400" cy="1638858"/>
          </a:xfrm>
        </p:spPr>
        <p:txBody>
          <a:bodyPr/>
          <a:lstStyle/>
          <a:p>
            <a:r>
              <a:rPr lang="en-US" dirty="0" smtClean="0"/>
              <a:t>Metadata registration/update on the server side</a:t>
            </a:r>
          </a:p>
          <a:p>
            <a:r>
              <a:rPr lang="en-US" dirty="0"/>
              <a:t>Relies normally on one registry</a:t>
            </a:r>
          </a:p>
        </p:txBody>
      </p:sp>
    </p:spTree>
    <p:extLst>
      <p:ext uri="{BB962C8B-B14F-4D97-AF65-F5344CB8AC3E}">
        <p14:creationId xmlns:p14="http://schemas.microsoft.com/office/powerpoint/2010/main" val="54714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Pull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1259632" y="1525321"/>
            <a:ext cx="1512168" cy="15549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2924363" y="1535605"/>
            <a:ext cx="3660723" cy="216024"/>
          </a:xfrm>
          <a:prstGeom prst="rightArrow">
            <a:avLst>
              <a:gd name="adj1" fmla="val 18325"/>
              <a:gd name="adj2" fmla="val 96553"/>
            </a:avLst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TextBox 15"/>
          <p:cNvSpPr txBox="1"/>
          <p:nvPr/>
        </p:nvSpPr>
        <p:spPr>
          <a:xfrm>
            <a:off x="4234738" y="1613453"/>
            <a:ext cx="1039971" cy="419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/>
              <a:t>Publish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566559" y="1624098"/>
            <a:ext cx="875561" cy="1405898"/>
            <a:chOff x="543875" y="2765590"/>
            <a:chExt cx="875561" cy="1405898"/>
          </a:xfrm>
        </p:grpSpPr>
        <p:pic>
          <p:nvPicPr>
            <p:cNvPr id="121" name="pasted-image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9275" y="2765590"/>
              <a:ext cx="376826" cy="9376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7" name="TextBox 658"/>
            <p:cNvSpPr txBox="1">
              <a:spLocks noChangeArrowheads="1"/>
            </p:cNvSpPr>
            <p:nvPr/>
          </p:nvSpPr>
          <p:spPr bwMode="auto">
            <a:xfrm>
              <a:off x="543875" y="3648268"/>
              <a:ext cx="875561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GB" sz="1400" dirty="0" smtClean="0">
                  <a:latin typeface="Calibri" pitchFamily="34" charset="0"/>
                </a:rPr>
                <a:t>BEACON</a:t>
              </a:r>
              <a:endParaRPr lang="en-GB" sz="1400" dirty="0">
                <a:latin typeface="Calibri" pitchFamily="34" charset="0"/>
              </a:endParaRPr>
            </a:p>
            <a:p>
              <a:pPr algn="ctr"/>
              <a:r>
                <a:rPr lang="en-GB" sz="1400" b="1" dirty="0" smtClean="0">
                  <a:latin typeface="Calibri" pitchFamily="34" charset="0"/>
                </a:rPr>
                <a:t>Service </a:t>
              </a:r>
              <a:r>
                <a:rPr lang="en-GB" sz="1400" b="1" dirty="0">
                  <a:latin typeface="Calibri" pitchFamily="34" charset="0"/>
                </a:rPr>
                <a:t>A</a:t>
              </a: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1484203" y="3080320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97200"/>
                </a:solidFill>
              </a:rPr>
              <a:t>Server</a:t>
            </a:r>
            <a:endParaRPr lang="en-US" dirty="0">
              <a:solidFill>
                <a:srgbClr val="E972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71842" y="3603466"/>
            <a:ext cx="2104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Service metadata 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Left Bracket 19"/>
          <p:cNvSpPr/>
          <p:nvPr/>
        </p:nvSpPr>
        <p:spPr bwMode="auto">
          <a:xfrm>
            <a:off x="2747986" y="2545841"/>
            <a:ext cx="3951092" cy="493790"/>
          </a:xfrm>
          <a:prstGeom prst="leftBracket">
            <a:avLst>
              <a:gd name="adj" fmla="val 45334"/>
            </a:avLst>
          </a:prstGeom>
          <a:noFill/>
          <a:ln w="2032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83471" y="1124744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URL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6127856" y="1503112"/>
            <a:ext cx="2193649" cy="2279036"/>
            <a:chOff x="6431255" y="3373054"/>
            <a:chExt cx="1623708" cy="1686910"/>
          </a:xfrm>
        </p:grpSpPr>
        <p:sp>
          <p:nvSpPr>
            <p:cNvPr id="64" name="TextBox 63"/>
            <p:cNvSpPr txBox="1"/>
            <p:nvPr/>
          </p:nvSpPr>
          <p:spPr>
            <a:xfrm>
              <a:off x="6431255" y="4489825"/>
              <a:ext cx="1623708" cy="5701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E97200"/>
                  </a:solidFill>
                </a:rPr>
                <a:t>Registry</a:t>
              </a:r>
              <a:endParaRPr lang="en-US" dirty="0">
                <a:solidFill>
                  <a:srgbClr val="E97200"/>
                </a:solidFill>
              </a:endParaRPr>
            </a:p>
          </p:txBody>
        </p:sp>
        <p:grpSp>
          <p:nvGrpSpPr>
            <p:cNvPr id="65" name="Shape 1031"/>
            <p:cNvGrpSpPr/>
            <p:nvPr/>
          </p:nvGrpSpPr>
          <p:grpSpPr>
            <a:xfrm>
              <a:off x="6854128" y="3373054"/>
              <a:ext cx="831064" cy="1108030"/>
              <a:chOff x="9468519" y="-3467"/>
              <a:chExt cx="3384667" cy="4512666"/>
            </a:xfrm>
          </p:grpSpPr>
          <p:grpSp>
            <p:nvGrpSpPr>
              <p:cNvPr id="66" name="Shape 1032"/>
              <p:cNvGrpSpPr/>
              <p:nvPr/>
            </p:nvGrpSpPr>
            <p:grpSpPr>
              <a:xfrm>
                <a:off x="9468519" y="-3467"/>
                <a:ext cx="3384667" cy="4512666"/>
                <a:chOff x="1115573" y="1772747"/>
                <a:chExt cx="3168571" cy="4224551"/>
              </a:xfrm>
            </p:grpSpPr>
            <p:grpSp>
              <p:nvGrpSpPr>
                <p:cNvPr id="122" name="Shape 1033"/>
                <p:cNvGrpSpPr/>
                <p:nvPr/>
              </p:nvGrpSpPr>
              <p:grpSpPr>
                <a:xfrm>
                  <a:off x="1115573" y="1772747"/>
                  <a:ext cx="3168571" cy="4224551"/>
                  <a:chOff x="1115616" y="1772816"/>
                  <a:chExt cx="1512300" cy="2016300"/>
                </a:xfrm>
              </p:grpSpPr>
              <p:sp>
                <p:nvSpPr>
                  <p:cNvPr id="125" name="Shape 1034"/>
                  <p:cNvSpPr/>
                  <p:nvPr/>
                </p:nvSpPr>
                <p:spPr>
                  <a:xfrm>
                    <a:off x="1115616" y="1772816"/>
                    <a:ext cx="1512300" cy="2016300"/>
                  </a:xfrm>
                  <a:prstGeom prst="rect">
                    <a:avLst/>
                  </a:prstGeom>
                  <a:solidFill>
                    <a:schemeClr val="lt1"/>
                  </a:solidFill>
                  <a:ln w="9525" cap="flat" cmpd="sng">
                    <a:solidFill>
                      <a:srgbClr val="7F7F7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6" name="Shape 1035"/>
                  <p:cNvSpPr/>
                  <p:nvPr/>
                </p:nvSpPr>
                <p:spPr>
                  <a:xfrm>
                    <a:off x="1115616" y="1772816"/>
                    <a:ext cx="1512300" cy="224099"/>
                  </a:xfrm>
                  <a:prstGeom prst="rect">
                    <a:avLst/>
                  </a:prstGeom>
                  <a:solidFill>
                    <a:srgbClr val="A5A5A5"/>
                  </a:solidFill>
                  <a:ln w="9525" cap="flat" cmpd="sng">
                    <a:solidFill>
                      <a:srgbClr val="7F7F7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7" name="Shape 1036"/>
                  <p:cNvSpPr/>
                  <p:nvPr/>
                </p:nvSpPr>
                <p:spPr>
                  <a:xfrm>
                    <a:off x="1368636" y="1844825"/>
                    <a:ext cx="1087199" cy="720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8" name="Shape 1037"/>
                  <p:cNvSpPr/>
                  <p:nvPr/>
                </p:nvSpPr>
                <p:spPr>
                  <a:xfrm rot="5400000">
                    <a:off x="2512350" y="1844824"/>
                    <a:ext cx="72000" cy="72000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23" name="Shape 1038"/>
                <p:cNvSpPr/>
                <p:nvPr/>
              </p:nvSpPr>
              <p:spPr>
                <a:xfrm>
                  <a:off x="1434912" y="1924648"/>
                  <a:ext cx="144000" cy="15089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" name="Shape 1039"/>
                <p:cNvSpPr/>
                <p:nvPr/>
              </p:nvSpPr>
              <p:spPr>
                <a:xfrm>
                  <a:off x="1230612" y="1925608"/>
                  <a:ext cx="144000" cy="15089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7" name="Shape 1040"/>
              <p:cNvGrpSpPr/>
              <p:nvPr/>
            </p:nvGrpSpPr>
            <p:grpSpPr>
              <a:xfrm>
                <a:off x="9756575" y="836711"/>
                <a:ext cx="2808300" cy="3384300"/>
                <a:chOff x="4283967" y="2564903"/>
                <a:chExt cx="2808300" cy="3384300"/>
              </a:xfrm>
            </p:grpSpPr>
            <p:sp>
              <p:nvSpPr>
                <p:cNvPr id="68" name="Shape 1041"/>
                <p:cNvSpPr/>
                <p:nvPr/>
              </p:nvSpPr>
              <p:spPr>
                <a:xfrm>
                  <a:off x="4283967" y="2564903"/>
                  <a:ext cx="2808300" cy="33843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rgbClr val="BFBFB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" name="Shape 1042"/>
                <p:cNvSpPr/>
                <p:nvPr/>
              </p:nvSpPr>
              <p:spPr>
                <a:xfrm>
                  <a:off x="4499992" y="2780927"/>
                  <a:ext cx="2376300" cy="14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" name="Shape 1044"/>
                <p:cNvSpPr/>
                <p:nvPr/>
              </p:nvSpPr>
              <p:spPr>
                <a:xfrm>
                  <a:off x="4499992" y="3212975"/>
                  <a:ext cx="2376300" cy="14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" name="Shape 1046"/>
                <p:cNvSpPr/>
                <p:nvPr/>
              </p:nvSpPr>
              <p:spPr>
                <a:xfrm>
                  <a:off x="4499992" y="3645023"/>
                  <a:ext cx="2376300" cy="14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" name="Shape 1048"/>
                <p:cNvSpPr/>
                <p:nvPr/>
              </p:nvSpPr>
              <p:spPr>
                <a:xfrm>
                  <a:off x="4499992" y="4077071"/>
                  <a:ext cx="2376300" cy="14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" name="Shape 1050"/>
                <p:cNvSpPr/>
                <p:nvPr/>
              </p:nvSpPr>
              <p:spPr>
                <a:xfrm>
                  <a:off x="4499992" y="4509119"/>
                  <a:ext cx="2376300" cy="14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" name="Shape 1052"/>
                <p:cNvSpPr/>
                <p:nvPr/>
              </p:nvSpPr>
              <p:spPr>
                <a:xfrm>
                  <a:off x="4499992" y="4509119"/>
                  <a:ext cx="2376300" cy="14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" name="Shape 1054"/>
                <p:cNvSpPr/>
                <p:nvPr/>
              </p:nvSpPr>
              <p:spPr>
                <a:xfrm>
                  <a:off x="4499992" y="4941167"/>
                  <a:ext cx="2376300" cy="14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76" name="Shape 1056"/>
                <p:cNvGrpSpPr/>
                <p:nvPr/>
              </p:nvGrpSpPr>
              <p:grpSpPr>
                <a:xfrm>
                  <a:off x="5580111" y="5517231"/>
                  <a:ext cx="1264588" cy="165257"/>
                  <a:chOff x="5637850" y="1626750"/>
                  <a:chExt cx="1264588" cy="165257"/>
                </a:xfrm>
              </p:grpSpPr>
              <p:sp>
                <p:nvSpPr>
                  <p:cNvPr id="77" name="Shape 1057"/>
                  <p:cNvSpPr/>
                  <p:nvPr/>
                </p:nvSpPr>
                <p:spPr>
                  <a:xfrm rot="5400000">
                    <a:off x="6741338" y="1626750"/>
                    <a:ext cx="161100" cy="161100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8" name="Shape 1058"/>
                  <p:cNvSpPr/>
                  <p:nvPr/>
                </p:nvSpPr>
                <p:spPr>
                  <a:xfrm>
                    <a:off x="6518421" y="1627774"/>
                    <a:ext cx="153900" cy="161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9" name="Shape 1059"/>
                  <p:cNvSpPr/>
                  <p:nvPr/>
                </p:nvSpPr>
                <p:spPr>
                  <a:xfrm>
                    <a:off x="6300192" y="1628800"/>
                    <a:ext cx="153900" cy="161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5" name="Shape 1060"/>
                  <p:cNvSpPr/>
                  <p:nvPr/>
                </p:nvSpPr>
                <p:spPr>
                  <a:xfrm rot="-5400000">
                    <a:off x="5637850" y="1630908"/>
                    <a:ext cx="161100" cy="161100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" name="Shape 1061"/>
                  <p:cNvSpPr/>
                  <p:nvPr/>
                </p:nvSpPr>
                <p:spPr>
                  <a:xfrm rot="10800000">
                    <a:off x="5867967" y="1629884"/>
                    <a:ext cx="153900" cy="161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0" name="Shape 1062"/>
                  <p:cNvSpPr/>
                  <p:nvPr/>
                </p:nvSpPr>
                <p:spPr>
                  <a:xfrm rot="10800000">
                    <a:off x="6086196" y="1628858"/>
                    <a:ext cx="153900" cy="161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grpSp>
        <p:nvGrpSpPr>
          <p:cNvPr id="129" name="Group 215"/>
          <p:cNvGrpSpPr>
            <a:grpSpLocks/>
          </p:cNvGrpSpPr>
          <p:nvPr/>
        </p:nvGrpSpPr>
        <p:grpSpPr bwMode="auto">
          <a:xfrm>
            <a:off x="4624799" y="2995147"/>
            <a:ext cx="441970" cy="586299"/>
            <a:chOff x="1323222" y="5554002"/>
            <a:chExt cx="641866" cy="583273"/>
          </a:xfrm>
        </p:grpSpPr>
        <p:sp>
          <p:nvSpPr>
            <p:cNvPr id="130" name="Rectangle 129"/>
            <p:cNvSpPr/>
            <p:nvPr/>
          </p:nvSpPr>
          <p:spPr>
            <a:xfrm>
              <a:off x="1323222" y="5554002"/>
              <a:ext cx="641866" cy="583273"/>
            </a:xfrm>
            <a:prstGeom prst="rect">
              <a:avLst/>
            </a:prstGeom>
            <a:solidFill>
              <a:schemeClr val="bg1"/>
            </a:solidFill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1403457" y="5622462"/>
              <a:ext cx="481400" cy="4655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403457" y="5690920"/>
              <a:ext cx="481400" cy="2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1403457" y="5734734"/>
              <a:ext cx="481400" cy="24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403457" y="5781287"/>
              <a:ext cx="481400" cy="2464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1403457" y="5833315"/>
              <a:ext cx="481400" cy="2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1403457" y="5877129"/>
              <a:ext cx="481400" cy="24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1403457" y="5923682"/>
              <a:ext cx="481400" cy="2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1403457" y="5970234"/>
              <a:ext cx="481400" cy="2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1403457" y="6019524"/>
              <a:ext cx="481400" cy="2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1403457" y="6066077"/>
              <a:ext cx="481400" cy="2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41" name="Content Placeholder 2"/>
          <p:cNvSpPr>
            <a:spLocks noGrp="1"/>
          </p:cNvSpPr>
          <p:nvPr>
            <p:ph idx="1"/>
          </p:nvPr>
        </p:nvSpPr>
        <p:spPr>
          <a:xfrm>
            <a:off x="539552" y="4671883"/>
            <a:ext cx="8153400" cy="1638858"/>
          </a:xfrm>
        </p:spPr>
        <p:txBody>
          <a:bodyPr/>
          <a:lstStyle/>
          <a:p>
            <a:r>
              <a:rPr lang="en-US" dirty="0"/>
              <a:t>Responsibility on the registry </a:t>
            </a:r>
            <a:r>
              <a:rPr lang="en-US" dirty="0" smtClean="0"/>
              <a:t>side</a:t>
            </a:r>
          </a:p>
          <a:p>
            <a:r>
              <a:rPr lang="en-US" dirty="0" smtClean="0"/>
              <a:t>Several registries are possible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37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Registries - complexity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81" name="Group 80"/>
          <p:cNvGrpSpPr/>
          <p:nvPr/>
        </p:nvGrpSpPr>
        <p:grpSpPr>
          <a:xfrm>
            <a:off x="1354126" y="1607460"/>
            <a:ext cx="1466920" cy="2439820"/>
            <a:chOff x="2312992" y="1613153"/>
            <a:chExt cx="1466920" cy="2439820"/>
          </a:xfrm>
        </p:grpSpPr>
        <p:grpSp>
          <p:nvGrpSpPr>
            <p:cNvPr id="55" name="Shape 1032"/>
            <p:cNvGrpSpPr/>
            <p:nvPr/>
          </p:nvGrpSpPr>
          <p:grpSpPr>
            <a:xfrm>
              <a:off x="2339752" y="2132856"/>
              <a:ext cx="1440160" cy="1920117"/>
              <a:chOff x="1115573" y="1772747"/>
              <a:chExt cx="3168571" cy="4224551"/>
            </a:xfrm>
          </p:grpSpPr>
          <p:grpSp>
            <p:nvGrpSpPr>
              <p:cNvPr id="56" name="Shape 1033"/>
              <p:cNvGrpSpPr/>
              <p:nvPr/>
            </p:nvGrpSpPr>
            <p:grpSpPr>
              <a:xfrm>
                <a:off x="1115573" y="1772747"/>
                <a:ext cx="3168571" cy="4224551"/>
                <a:chOff x="1115616" y="1772816"/>
                <a:chExt cx="1512300" cy="2016300"/>
              </a:xfrm>
            </p:grpSpPr>
            <p:sp>
              <p:nvSpPr>
                <p:cNvPr id="59" name="Shape 1034"/>
                <p:cNvSpPr/>
                <p:nvPr/>
              </p:nvSpPr>
              <p:spPr>
                <a:xfrm>
                  <a:off x="1115616" y="1772816"/>
                  <a:ext cx="1512300" cy="20163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rgbClr val="7F7F7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" name="Shape 1035"/>
                <p:cNvSpPr/>
                <p:nvPr/>
              </p:nvSpPr>
              <p:spPr>
                <a:xfrm>
                  <a:off x="1115616" y="1772816"/>
                  <a:ext cx="1512300" cy="224099"/>
                </a:xfrm>
                <a:prstGeom prst="rect">
                  <a:avLst/>
                </a:prstGeom>
                <a:solidFill>
                  <a:srgbClr val="A5A5A5"/>
                </a:solidFill>
                <a:ln w="9525" cap="flat" cmpd="sng">
                  <a:solidFill>
                    <a:srgbClr val="7F7F7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" name="Shape 1036"/>
                <p:cNvSpPr/>
                <p:nvPr/>
              </p:nvSpPr>
              <p:spPr>
                <a:xfrm>
                  <a:off x="1368636" y="1844825"/>
                  <a:ext cx="1087199" cy="72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" name="Shape 1037"/>
                <p:cNvSpPr/>
                <p:nvPr/>
              </p:nvSpPr>
              <p:spPr>
                <a:xfrm rot="5400000">
                  <a:off x="2512350" y="1844824"/>
                  <a:ext cx="72000" cy="72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7" name="Shape 1038"/>
              <p:cNvSpPr/>
              <p:nvPr/>
            </p:nvSpPr>
            <p:spPr>
              <a:xfrm>
                <a:off x="1434912" y="1924648"/>
                <a:ext cx="144000" cy="1508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Shape 1039"/>
              <p:cNvSpPr/>
              <p:nvPr/>
            </p:nvSpPr>
            <p:spPr>
              <a:xfrm>
                <a:off x="1230612" y="1925608"/>
                <a:ext cx="144000" cy="1508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" name="Shape 1040"/>
            <p:cNvGrpSpPr/>
            <p:nvPr/>
          </p:nvGrpSpPr>
          <p:grpSpPr>
            <a:xfrm>
              <a:off x="2462318" y="2490348"/>
              <a:ext cx="1194919" cy="1440004"/>
              <a:chOff x="4283967" y="2564903"/>
              <a:chExt cx="2808300" cy="3384300"/>
            </a:xfrm>
          </p:grpSpPr>
          <p:sp>
            <p:nvSpPr>
              <p:cNvPr id="64" name="Shape 1041"/>
              <p:cNvSpPr/>
              <p:nvPr/>
            </p:nvSpPr>
            <p:spPr>
              <a:xfrm>
                <a:off x="4283967" y="2564903"/>
                <a:ext cx="2808300" cy="33843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BFBFB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Shape 1042"/>
              <p:cNvSpPr/>
              <p:nvPr/>
            </p:nvSpPr>
            <p:spPr>
              <a:xfrm>
                <a:off x="4499995" y="2780929"/>
                <a:ext cx="342086" cy="12843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Shape 1044"/>
              <p:cNvSpPr/>
              <p:nvPr/>
            </p:nvSpPr>
            <p:spPr>
              <a:xfrm>
                <a:off x="4499995" y="3212976"/>
                <a:ext cx="342086" cy="12843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Shape 1046"/>
              <p:cNvSpPr/>
              <p:nvPr/>
            </p:nvSpPr>
            <p:spPr>
              <a:xfrm>
                <a:off x="4499995" y="3645026"/>
                <a:ext cx="342086" cy="12843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Shape 1048"/>
              <p:cNvSpPr/>
              <p:nvPr/>
            </p:nvSpPr>
            <p:spPr>
              <a:xfrm>
                <a:off x="4499995" y="4077073"/>
                <a:ext cx="342086" cy="12843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Shape 1052"/>
              <p:cNvSpPr/>
              <p:nvPr/>
            </p:nvSpPr>
            <p:spPr>
              <a:xfrm>
                <a:off x="4499995" y="4509121"/>
                <a:ext cx="342086" cy="12843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Shape 1054"/>
              <p:cNvSpPr/>
              <p:nvPr/>
            </p:nvSpPr>
            <p:spPr>
              <a:xfrm>
                <a:off x="4499995" y="4941170"/>
                <a:ext cx="342086" cy="12843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8" name="TextBox 77"/>
            <p:cNvSpPr txBox="1"/>
            <p:nvPr/>
          </p:nvSpPr>
          <p:spPr>
            <a:xfrm>
              <a:off x="2312992" y="1613153"/>
              <a:ext cx="14350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E97200"/>
                  </a:solidFill>
                </a:rPr>
                <a:t>Minimum</a:t>
              </a:r>
              <a:endParaRPr lang="en-US" dirty="0">
                <a:solidFill>
                  <a:srgbClr val="E97200"/>
                </a:solidFill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5508104" y="1607831"/>
            <a:ext cx="2343910" cy="2439449"/>
            <a:chOff x="4510594" y="1613153"/>
            <a:chExt cx="2343910" cy="2439449"/>
          </a:xfrm>
        </p:grpSpPr>
        <p:grpSp>
          <p:nvGrpSpPr>
            <p:cNvPr id="6" name="Shape 1032"/>
            <p:cNvGrpSpPr/>
            <p:nvPr/>
          </p:nvGrpSpPr>
          <p:grpSpPr>
            <a:xfrm>
              <a:off x="4928889" y="2132485"/>
              <a:ext cx="1440160" cy="1920117"/>
              <a:chOff x="1115573" y="1772747"/>
              <a:chExt cx="3168571" cy="4224551"/>
            </a:xfrm>
          </p:grpSpPr>
          <p:grpSp>
            <p:nvGrpSpPr>
              <p:cNvPr id="23" name="Shape 1033"/>
              <p:cNvGrpSpPr/>
              <p:nvPr/>
            </p:nvGrpSpPr>
            <p:grpSpPr>
              <a:xfrm>
                <a:off x="1115573" y="1772747"/>
                <a:ext cx="3168571" cy="4224551"/>
                <a:chOff x="1115616" y="1772816"/>
                <a:chExt cx="1512300" cy="2016300"/>
              </a:xfrm>
            </p:grpSpPr>
            <p:sp>
              <p:nvSpPr>
                <p:cNvPr id="26" name="Shape 1034"/>
                <p:cNvSpPr/>
                <p:nvPr/>
              </p:nvSpPr>
              <p:spPr>
                <a:xfrm>
                  <a:off x="1115616" y="1772816"/>
                  <a:ext cx="1512300" cy="20163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rgbClr val="7F7F7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" name="Shape 1035"/>
                <p:cNvSpPr/>
                <p:nvPr/>
              </p:nvSpPr>
              <p:spPr>
                <a:xfrm>
                  <a:off x="1115616" y="1772816"/>
                  <a:ext cx="1512300" cy="224099"/>
                </a:xfrm>
                <a:prstGeom prst="rect">
                  <a:avLst/>
                </a:prstGeom>
                <a:solidFill>
                  <a:srgbClr val="A5A5A5"/>
                </a:solidFill>
                <a:ln w="9525" cap="flat" cmpd="sng">
                  <a:solidFill>
                    <a:srgbClr val="7F7F7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" name="Shape 1036"/>
                <p:cNvSpPr/>
                <p:nvPr/>
              </p:nvSpPr>
              <p:spPr>
                <a:xfrm>
                  <a:off x="1368636" y="1844825"/>
                  <a:ext cx="1087199" cy="72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" name="Shape 1037"/>
                <p:cNvSpPr/>
                <p:nvPr/>
              </p:nvSpPr>
              <p:spPr>
                <a:xfrm rot="5400000">
                  <a:off x="2512350" y="1844824"/>
                  <a:ext cx="72000" cy="72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4" name="Shape 1038"/>
              <p:cNvSpPr/>
              <p:nvPr/>
            </p:nvSpPr>
            <p:spPr>
              <a:xfrm>
                <a:off x="1434912" y="1924648"/>
                <a:ext cx="144000" cy="1508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Shape 1039"/>
              <p:cNvSpPr/>
              <p:nvPr/>
            </p:nvSpPr>
            <p:spPr>
              <a:xfrm>
                <a:off x="1230612" y="1925608"/>
                <a:ext cx="144000" cy="1508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" name="Shape 1040"/>
            <p:cNvGrpSpPr/>
            <p:nvPr/>
          </p:nvGrpSpPr>
          <p:grpSpPr>
            <a:xfrm>
              <a:off x="5051455" y="2489977"/>
              <a:ext cx="1194919" cy="1440003"/>
              <a:chOff x="4283967" y="2564903"/>
              <a:chExt cx="2808300" cy="3384300"/>
            </a:xfrm>
          </p:grpSpPr>
          <p:sp>
            <p:nvSpPr>
              <p:cNvPr id="8" name="Shape 1041"/>
              <p:cNvSpPr/>
              <p:nvPr/>
            </p:nvSpPr>
            <p:spPr>
              <a:xfrm>
                <a:off x="4283967" y="2564903"/>
                <a:ext cx="2808300" cy="33843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BFBFB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" name="Shape 1042"/>
              <p:cNvSpPr/>
              <p:nvPr/>
            </p:nvSpPr>
            <p:spPr>
              <a:xfrm>
                <a:off x="4499993" y="2780927"/>
                <a:ext cx="2376300" cy="14399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" name="Shape 1044"/>
              <p:cNvSpPr/>
              <p:nvPr/>
            </p:nvSpPr>
            <p:spPr>
              <a:xfrm>
                <a:off x="4499993" y="3212974"/>
                <a:ext cx="2376300" cy="14399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" name="Shape 1046"/>
              <p:cNvSpPr/>
              <p:nvPr/>
            </p:nvSpPr>
            <p:spPr>
              <a:xfrm>
                <a:off x="4499993" y="3645024"/>
                <a:ext cx="2376300" cy="14399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" name="Shape 1048"/>
              <p:cNvSpPr/>
              <p:nvPr/>
            </p:nvSpPr>
            <p:spPr>
              <a:xfrm>
                <a:off x="4499993" y="4077071"/>
                <a:ext cx="2376300" cy="14399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Shape 1050"/>
              <p:cNvSpPr/>
              <p:nvPr/>
            </p:nvSpPr>
            <p:spPr>
              <a:xfrm>
                <a:off x="4499992" y="4509119"/>
                <a:ext cx="23763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Shape 1052"/>
              <p:cNvSpPr/>
              <p:nvPr/>
            </p:nvSpPr>
            <p:spPr>
              <a:xfrm>
                <a:off x="4499993" y="4509118"/>
                <a:ext cx="2376300" cy="14399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Shape 1054"/>
              <p:cNvSpPr/>
              <p:nvPr/>
            </p:nvSpPr>
            <p:spPr>
              <a:xfrm>
                <a:off x="4499993" y="4941168"/>
                <a:ext cx="2376300" cy="14399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" name="Shape 1056"/>
              <p:cNvGrpSpPr/>
              <p:nvPr/>
            </p:nvGrpSpPr>
            <p:grpSpPr>
              <a:xfrm>
                <a:off x="5580111" y="5517231"/>
                <a:ext cx="1264588" cy="165257"/>
                <a:chOff x="5637850" y="1626750"/>
                <a:chExt cx="1264588" cy="165257"/>
              </a:xfrm>
            </p:grpSpPr>
            <p:sp>
              <p:nvSpPr>
                <p:cNvPr id="17" name="Shape 1057"/>
                <p:cNvSpPr/>
                <p:nvPr/>
              </p:nvSpPr>
              <p:spPr>
                <a:xfrm rot="5400000">
                  <a:off x="6741338" y="1626750"/>
                  <a:ext cx="161100" cy="1611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" name="Shape 1058"/>
                <p:cNvSpPr/>
                <p:nvPr/>
              </p:nvSpPr>
              <p:spPr>
                <a:xfrm>
                  <a:off x="6518421" y="1627774"/>
                  <a:ext cx="153900" cy="161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" name="Shape 1059"/>
                <p:cNvSpPr/>
                <p:nvPr/>
              </p:nvSpPr>
              <p:spPr>
                <a:xfrm>
                  <a:off x="6300192" y="1628800"/>
                  <a:ext cx="153900" cy="161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" name="Shape 1060"/>
                <p:cNvSpPr/>
                <p:nvPr/>
              </p:nvSpPr>
              <p:spPr>
                <a:xfrm rot="-5400000">
                  <a:off x="5637850" y="1630908"/>
                  <a:ext cx="161100" cy="1611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" name="Shape 1061"/>
                <p:cNvSpPr/>
                <p:nvPr/>
              </p:nvSpPr>
              <p:spPr>
                <a:xfrm rot="10800000">
                  <a:off x="5867967" y="1629884"/>
                  <a:ext cx="153900" cy="161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" name="Shape 1062"/>
                <p:cNvSpPr/>
                <p:nvPr/>
              </p:nvSpPr>
              <p:spPr>
                <a:xfrm rot="10800000">
                  <a:off x="6086196" y="1628858"/>
                  <a:ext cx="153900" cy="161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79" name="TextBox 78"/>
            <p:cNvSpPr txBox="1"/>
            <p:nvPr/>
          </p:nvSpPr>
          <p:spPr>
            <a:xfrm>
              <a:off x="4510594" y="1613153"/>
              <a:ext cx="23439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E97200"/>
                  </a:solidFill>
                </a:rPr>
                <a:t>Comprehensive</a:t>
              </a:r>
              <a:endParaRPr lang="en-US" dirty="0">
                <a:solidFill>
                  <a:srgbClr val="E97200"/>
                </a:solidFill>
              </a:endParaRP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1265692" y="4258565"/>
            <a:ext cx="2207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mtClean="0"/>
              <a:t>List of ULRs</a:t>
            </a:r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5496640" y="4238226"/>
            <a:ext cx="268855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List of ULRs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Metadata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Search/Filtering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Validation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Monitoring</a:t>
            </a:r>
          </a:p>
          <a:p>
            <a:pPr marL="342900" indent="-342900">
              <a:buFont typeface="Arial" charset="0"/>
              <a:buChar char="•"/>
            </a:pPr>
            <a:r>
              <a:rPr lang="is-IS" dirty="0" smtClean="0"/>
              <a:t>…</a:t>
            </a:r>
            <a:endParaRPr lang="en-US" dirty="0" smtClean="0"/>
          </a:p>
          <a:p>
            <a:pPr marL="800100" lvl="1" indent="-342900">
              <a:buFont typeface="Arial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8392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Registries - complexity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81" name="Group 80"/>
          <p:cNvGrpSpPr/>
          <p:nvPr/>
        </p:nvGrpSpPr>
        <p:grpSpPr>
          <a:xfrm>
            <a:off x="1354126" y="1607460"/>
            <a:ext cx="1466920" cy="2439820"/>
            <a:chOff x="2312992" y="1613153"/>
            <a:chExt cx="1466920" cy="2439820"/>
          </a:xfrm>
        </p:grpSpPr>
        <p:grpSp>
          <p:nvGrpSpPr>
            <p:cNvPr id="55" name="Shape 1032"/>
            <p:cNvGrpSpPr/>
            <p:nvPr/>
          </p:nvGrpSpPr>
          <p:grpSpPr>
            <a:xfrm>
              <a:off x="2339752" y="2132856"/>
              <a:ext cx="1440160" cy="1920117"/>
              <a:chOff x="1115573" y="1772747"/>
              <a:chExt cx="3168571" cy="4224551"/>
            </a:xfrm>
          </p:grpSpPr>
          <p:grpSp>
            <p:nvGrpSpPr>
              <p:cNvPr id="56" name="Shape 1033"/>
              <p:cNvGrpSpPr/>
              <p:nvPr/>
            </p:nvGrpSpPr>
            <p:grpSpPr>
              <a:xfrm>
                <a:off x="1115573" y="1772747"/>
                <a:ext cx="3168571" cy="4224551"/>
                <a:chOff x="1115616" y="1772816"/>
                <a:chExt cx="1512300" cy="2016300"/>
              </a:xfrm>
            </p:grpSpPr>
            <p:sp>
              <p:nvSpPr>
                <p:cNvPr id="59" name="Shape 1034"/>
                <p:cNvSpPr/>
                <p:nvPr/>
              </p:nvSpPr>
              <p:spPr>
                <a:xfrm>
                  <a:off x="1115616" y="1772816"/>
                  <a:ext cx="1512300" cy="20163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rgbClr val="7F7F7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" name="Shape 1035"/>
                <p:cNvSpPr/>
                <p:nvPr/>
              </p:nvSpPr>
              <p:spPr>
                <a:xfrm>
                  <a:off x="1115616" y="1772816"/>
                  <a:ext cx="1512300" cy="224099"/>
                </a:xfrm>
                <a:prstGeom prst="rect">
                  <a:avLst/>
                </a:prstGeom>
                <a:solidFill>
                  <a:srgbClr val="A5A5A5"/>
                </a:solidFill>
                <a:ln w="9525" cap="flat" cmpd="sng">
                  <a:solidFill>
                    <a:srgbClr val="7F7F7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" name="Shape 1036"/>
                <p:cNvSpPr/>
                <p:nvPr/>
              </p:nvSpPr>
              <p:spPr>
                <a:xfrm>
                  <a:off x="1368636" y="1844825"/>
                  <a:ext cx="1087199" cy="72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" name="Shape 1037"/>
                <p:cNvSpPr/>
                <p:nvPr/>
              </p:nvSpPr>
              <p:spPr>
                <a:xfrm rot="5400000">
                  <a:off x="2512350" y="1844824"/>
                  <a:ext cx="72000" cy="72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7" name="Shape 1038"/>
              <p:cNvSpPr/>
              <p:nvPr/>
            </p:nvSpPr>
            <p:spPr>
              <a:xfrm>
                <a:off x="1434912" y="1924648"/>
                <a:ext cx="144000" cy="1508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Shape 1039"/>
              <p:cNvSpPr/>
              <p:nvPr/>
            </p:nvSpPr>
            <p:spPr>
              <a:xfrm>
                <a:off x="1230612" y="1925608"/>
                <a:ext cx="144000" cy="1508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" name="Shape 1040"/>
            <p:cNvGrpSpPr/>
            <p:nvPr/>
          </p:nvGrpSpPr>
          <p:grpSpPr>
            <a:xfrm>
              <a:off x="2462318" y="2490348"/>
              <a:ext cx="1194919" cy="1440004"/>
              <a:chOff x="4283967" y="2564903"/>
              <a:chExt cx="2808300" cy="3384300"/>
            </a:xfrm>
          </p:grpSpPr>
          <p:sp>
            <p:nvSpPr>
              <p:cNvPr id="64" name="Shape 1041"/>
              <p:cNvSpPr/>
              <p:nvPr/>
            </p:nvSpPr>
            <p:spPr>
              <a:xfrm>
                <a:off x="4283967" y="2564903"/>
                <a:ext cx="2808300" cy="33843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BFBFB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Shape 1042"/>
              <p:cNvSpPr/>
              <p:nvPr/>
            </p:nvSpPr>
            <p:spPr>
              <a:xfrm>
                <a:off x="4499995" y="2780929"/>
                <a:ext cx="342086" cy="12843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Shape 1044"/>
              <p:cNvSpPr/>
              <p:nvPr/>
            </p:nvSpPr>
            <p:spPr>
              <a:xfrm>
                <a:off x="4499995" y="3212976"/>
                <a:ext cx="342086" cy="12843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Shape 1046"/>
              <p:cNvSpPr/>
              <p:nvPr/>
            </p:nvSpPr>
            <p:spPr>
              <a:xfrm>
                <a:off x="4499995" y="3645026"/>
                <a:ext cx="342086" cy="12843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Shape 1048"/>
              <p:cNvSpPr/>
              <p:nvPr/>
            </p:nvSpPr>
            <p:spPr>
              <a:xfrm>
                <a:off x="4499995" y="4077073"/>
                <a:ext cx="342086" cy="12843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Shape 1052"/>
              <p:cNvSpPr/>
              <p:nvPr/>
            </p:nvSpPr>
            <p:spPr>
              <a:xfrm>
                <a:off x="4499995" y="4509121"/>
                <a:ext cx="342086" cy="12843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Shape 1054"/>
              <p:cNvSpPr/>
              <p:nvPr/>
            </p:nvSpPr>
            <p:spPr>
              <a:xfrm>
                <a:off x="4499995" y="4941170"/>
                <a:ext cx="342086" cy="12843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8" name="TextBox 77"/>
            <p:cNvSpPr txBox="1"/>
            <p:nvPr/>
          </p:nvSpPr>
          <p:spPr>
            <a:xfrm>
              <a:off x="2312992" y="1613153"/>
              <a:ext cx="14350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E97200"/>
                  </a:solidFill>
                </a:rPr>
                <a:t>Minimum</a:t>
              </a:r>
              <a:endParaRPr lang="en-US" dirty="0">
                <a:solidFill>
                  <a:srgbClr val="E97200"/>
                </a:solidFill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5508104" y="1607831"/>
            <a:ext cx="2343910" cy="2439449"/>
            <a:chOff x="4510594" y="1613153"/>
            <a:chExt cx="2343910" cy="2439449"/>
          </a:xfrm>
        </p:grpSpPr>
        <p:grpSp>
          <p:nvGrpSpPr>
            <p:cNvPr id="6" name="Shape 1032"/>
            <p:cNvGrpSpPr/>
            <p:nvPr/>
          </p:nvGrpSpPr>
          <p:grpSpPr>
            <a:xfrm>
              <a:off x="4928889" y="2132485"/>
              <a:ext cx="1440160" cy="1920117"/>
              <a:chOff x="1115573" y="1772747"/>
              <a:chExt cx="3168571" cy="4224551"/>
            </a:xfrm>
          </p:grpSpPr>
          <p:grpSp>
            <p:nvGrpSpPr>
              <p:cNvPr id="23" name="Shape 1033"/>
              <p:cNvGrpSpPr/>
              <p:nvPr/>
            </p:nvGrpSpPr>
            <p:grpSpPr>
              <a:xfrm>
                <a:off x="1115573" y="1772747"/>
                <a:ext cx="3168571" cy="4224551"/>
                <a:chOff x="1115616" y="1772816"/>
                <a:chExt cx="1512300" cy="2016300"/>
              </a:xfrm>
            </p:grpSpPr>
            <p:sp>
              <p:nvSpPr>
                <p:cNvPr id="26" name="Shape 1034"/>
                <p:cNvSpPr/>
                <p:nvPr/>
              </p:nvSpPr>
              <p:spPr>
                <a:xfrm>
                  <a:off x="1115616" y="1772816"/>
                  <a:ext cx="1512300" cy="20163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rgbClr val="7F7F7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" name="Shape 1035"/>
                <p:cNvSpPr/>
                <p:nvPr/>
              </p:nvSpPr>
              <p:spPr>
                <a:xfrm>
                  <a:off x="1115616" y="1772816"/>
                  <a:ext cx="1512300" cy="224099"/>
                </a:xfrm>
                <a:prstGeom prst="rect">
                  <a:avLst/>
                </a:prstGeom>
                <a:solidFill>
                  <a:srgbClr val="A5A5A5"/>
                </a:solidFill>
                <a:ln w="9525" cap="flat" cmpd="sng">
                  <a:solidFill>
                    <a:srgbClr val="7F7F7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" name="Shape 1036"/>
                <p:cNvSpPr/>
                <p:nvPr/>
              </p:nvSpPr>
              <p:spPr>
                <a:xfrm>
                  <a:off x="1368636" y="1844825"/>
                  <a:ext cx="1087199" cy="72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" name="Shape 1037"/>
                <p:cNvSpPr/>
                <p:nvPr/>
              </p:nvSpPr>
              <p:spPr>
                <a:xfrm rot="5400000">
                  <a:off x="2512350" y="1844824"/>
                  <a:ext cx="72000" cy="72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4" name="Shape 1038"/>
              <p:cNvSpPr/>
              <p:nvPr/>
            </p:nvSpPr>
            <p:spPr>
              <a:xfrm>
                <a:off x="1434912" y="1924648"/>
                <a:ext cx="144000" cy="1508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Shape 1039"/>
              <p:cNvSpPr/>
              <p:nvPr/>
            </p:nvSpPr>
            <p:spPr>
              <a:xfrm>
                <a:off x="1230612" y="1925608"/>
                <a:ext cx="144000" cy="1508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" name="Shape 1040"/>
            <p:cNvGrpSpPr/>
            <p:nvPr/>
          </p:nvGrpSpPr>
          <p:grpSpPr>
            <a:xfrm>
              <a:off x="5051455" y="2489977"/>
              <a:ext cx="1194919" cy="1440003"/>
              <a:chOff x="4283967" y="2564903"/>
              <a:chExt cx="2808300" cy="3384300"/>
            </a:xfrm>
          </p:grpSpPr>
          <p:sp>
            <p:nvSpPr>
              <p:cNvPr id="8" name="Shape 1041"/>
              <p:cNvSpPr/>
              <p:nvPr/>
            </p:nvSpPr>
            <p:spPr>
              <a:xfrm>
                <a:off x="4283967" y="2564903"/>
                <a:ext cx="2808300" cy="33843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BFBFB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" name="Shape 1042"/>
              <p:cNvSpPr/>
              <p:nvPr/>
            </p:nvSpPr>
            <p:spPr>
              <a:xfrm>
                <a:off x="4499993" y="2780927"/>
                <a:ext cx="2376300" cy="14399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" name="Shape 1044"/>
              <p:cNvSpPr/>
              <p:nvPr/>
            </p:nvSpPr>
            <p:spPr>
              <a:xfrm>
                <a:off x="4499993" y="3212974"/>
                <a:ext cx="2376300" cy="14399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" name="Shape 1046"/>
              <p:cNvSpPr/>
              <p:nvPr/>
            </p:nvSpPr>
            <p:spPr>
              <a:xfrm>
                <a:off x="4499993" y="3645024"/>
                <a:ext cx="2376300" cy="14399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" name="Shape 1048"/>
              <p:cNvSpPr/>
              <p:nvPr/>
            </p:nvSpPr>
            <p:spPr>
              <a:xfrm>
                <a:off x="4499993" y="4077071"/>
                <a:ext cx="2376300" cy="14399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Shape 1050"/>
              <p:cNvSpPr/>
              <p:nvPr/>
            </p:nvSpPr>
            <p:spPr>
              <a:xfrm>
                <a:off x="4499992" y="4509119"/>
                <a:ext cx="23763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Shape 1052"/>
              <p:cNvSpPr/>
              <p:nvPr/>
            </p:nvSpPr>
            <p:spPr>
              <a:xfrm>
                <a:off x="4499993" y="4509118"/>
                <a:ext cx="2376300" cy="14399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Shape 1054"/>
              <p:cNvSpPr/>
              <p:nvPr/>
            </p:nvSpPr>
            <p:spPr>
              <a:xfrm>
                <a:off x="4499993" y="4941168"/>
                <a:ext cx="2376300" cy="14399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" name="Shape 1056"/>
              <p:cNvGrpSpPr/>
              <p:nvPr/>
            </p:nvGrpSpPr>
            <p:grpSpPr>
              <a:xfrm>
                <a:off x="5580111" y="5517231"/>
                <a:ext cx="1264588" cy="165257"/>
                <a:chOff x="5637850" y="1626750"/>
                <a:chExt cx="1264588" cy="165257"/>
              </a:xfrm>
            </p:grpSpPr>
            <p:sp>
              <p:nvSpPr>
                <p:cNvPr id="17" name="Shape 1057"/>
                <p:cNvSpPr/>
                <p:nvPr/>
              </p:nvSpPr>
              <p:spPr>
                <a:xfrm rot="5400000">
                  <a:off x="6741338" y="1626750"/>
                  <a:ext cx="161100" cy="1611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" name="Shape 1058"/>
                <p:cNvSpPr/>
                <p:nvPr/>
              </p:nvSpPr>
              <p:spPr>
                <a:xfrm>
                  <a:off x="6518421" y="1627774"/>
                  <a:ext cx="153900" cy="161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" name="Shape 1059"/>
                <p:cNvSpPr/>
                <p:nvPr/>
              </p:nvSpPr>
              <p:spPr>
                <a:xfrm>
                  <a:off x="6300192" y="1628800"/>
                  <a:ext cx="153900" cy="161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" name="Shape 1060"/>
                <p:cNvSpPr/>
                <p:nvPr/>
              </p:nvSpPr>
              <p:spPr>
                <a:xfrm rot="-5400000">
                  <a:off x="5637850" y="1630908"/>
                  <a:ext cx="161100" cy="1611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" name="Shape 1061"/>
                <p:cNvSpPr/>
                <p:nvPr/>
              </p:nvSpPr>
              <p:spPr>
                <a:xfrm rot="10800000">
                  <a:off x="5867967" y="1629884"/>
                  <a:ext cx="153900" cy="161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" name="Shape 1062"/>
                <p:cNvSpPr/>
                <p:nvPr/>
              </p:nvSpPr>
              <p:spPr>
                <a:xfrm rot="10800000">
                  <a:off x="6086196" y="1628858"/>
                  <a:ext cx="153900" cy="161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79" name="TextBox 78"/>
            <p:cNvSpPr txBox="1"/>
            <p:nvPr/>
          </p:nvSpPr>
          <p:spPr>
            <a:xfrm>
              <a:off x="4510594" y="1613153"/>
              <a:ext cx="23439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E97200"/>
                  </a:solidFill>
                </a:rPr>
                <a:t>Comprehensive</a:t>
              </a:r>
              <a:endParaRPr lang="en-US" dirty="0">
                <a:solidFill>
                  <a:srgbClr val="E97200"/>
                </a:solidFill>
              </a:endParaRP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1265692" y="4258565"/>
            <a:ext cx="2207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mtClean="0"/>
              <a:t>List of ULRs</a:t>
            </a:r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5496640" y="4238226"/>
            <a:ext cx="268855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List of ULRs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Metadata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Search/Filtering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Validation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Monitoring</a:t>
            </a:r>
          </a:p>
          <a:p>
            <a:pPr marL="342900" indent="-342900">
              <a:buFont typeface="Arial" charset="0"/>
              <a:buChar char="•"/>
            </a:pPr>
            <a:r>
              <a:rPr lang="is-IS" dirty="0" smtClean="0"/>
              <a:t>…</a:t>
            </a:r>
            <a:endParaRPr lang="en-US" dirty="0" smtClean="0"/>
          </a:p>
          <a:p>
            <a:pPr marL="800100" lvl="1" indent="-342900">
              <a:buFont typeface="Arial" charset="0"/>
              <a:buChar char="•"/>
            </a:pPr>
            <a:endParaRPr lang="en-US" dirty="0" smtClean="0"/>
          </a:p>
        </p:txBody>
      </p:sp>
      <p:sp>
        <p:nvSpPr>
          <p:cNvPr id="84" name="TextBox 83"/>
          <p:cNvSpPr txBox="1"/>
          <p:nvPr/>
        </p:nvSpPr>
        <p:spPr>
          <a:xfrm>
            <a:off x="3419872" y="2866465"/>
            <a:ext cx="180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OR / </a:t>
            </a:r>
            <a:r>
              <a:rPr lang="en-US" sz="2800" b="1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</a:t>
            </a:r>
            <a:endParaRPr lang="en-US" sz="2800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Shape 1054"/>
          <p:cNvSpPr/>
          <p:nvPr/>
        </p:nvSpPr>
        <p:spPr>
          <a:xfrm>
            <a:off x="1595632" y="3677905"/>
            <a:ext cx="145556" cy="546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E972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450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Left Bracket 137"/>
          <p:cNvSpPr/>
          <p:nvPr/>
        </p:nvSpPr>
        <p:spPr bwMode="auto">
          <a:xfrm rot="13480030">
            <a:off x="4157735" y="2258539"/>
            <a:ext cx="4657680" cy="493790"/>
          </a:xfrm>
          <a:prstGeom prst="leftBracket">
            <a:avLst>
              <a:gd name="adj" fmla="val 45334"/>
            </a:avLst>
          </a:prstGeom>
          <a:noFill/>
          <a:ln w="2032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pic>
        <p:nvPicPr>
          <p:cNvPr id="121" name="pasted-imag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1371" y="4323758"/>
            <a:ext cx="376826" cy="93768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Beacons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2946850" y="4876720"/>
            <a:ext cx="2755386" cy="489171"/>
          </a:xfrm>
          <a:prstGeom prst="rightArrow">
            <a:avLst/>
          </a:prstGeom>
          <a:gradFill>
            <a:gsLst>
              <a:gs pos="0">
                <a:schemeClr val="bg1">
                  <a:alpha val="0"/>
                </a:schemeClr>
              </a:gs>
              <a:gs pos="9000">
                <a:schemeClr val="tx1">
                  <a:lumMod val="65000"/>
                  <a:lumOff val="35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ight Arrow 12"/>
          <p:cNvSpPr/>
          <p:nvPr/>
        </p:nvSpPr>
        <p:spPr>
          <a:xfrm rot="18900000">
            <a:off x="825407" y="2372257"/>
            <a:ext cx="3731119" cy="489171"/>
          </a:xfrm>
          <a:prstGeom prst="rightArrow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000">
                <a:schemeClr val="tx1">
                  <a:lumMod val="65000"/>
                  <a:lumOff val="35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Right Arrow 13"/>
          <p:cNvSpPr/>
          <p:nvPr/>
        </p:nvSpPr>
        <p:spPr>
          <a:xfrm rot="13500000">
            <a:off x="4624011" y="3331223"/>
            <a:ext cx="2278682" cy="294304"/>
          </a:xfrm>
          <a:prstGeom prst="rightArrow">
            <a:avLst>
              <a:gd name="adj1" fmla="val 26812"/>
              <a:gd name="adj2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8000">
                <a:schemeClr val="tx1">
                  <a:lumMod val="65000"/>
                  <a:lumOff val="35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TextBox 14"/>
          <p:cNvSpPr txBox="1"/>
          <p:nvPr/>
        </p:nvSpPr>
        <p:spPr>
          <a:xfrm rot="18869288">
            <a:off x="2123728" y="2959471"/>
            <a:ext cx="719992" cy="419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/>
              <a:t>Find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46075" y="5157192"/>
            <a:ext cx="915893" cy="419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 smtClean="0"/>
              <a:t>Query</a:t>
            </a:r>
            <a:endParaRPr lang="en-US" sz="20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1288053" y="5678575"/>
            <a:ext cx="1202041" cy="5701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97200"/>
                </a:solidFill>
              </a:rPr>
              <a:t>Client</a:t>
            </a:r>
            <a:endParaRPr lang="en-US" dirty="0">
              <a:solidFill>
                <a:srgbClr val="E972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657797" y="0"/>
            <a:ext cx="1623708" cy="5701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97200"/>
                </a:solidFill>
              </a:rPr>
              <a:t>Registry</a:t>
            </a:r>
            <a:endParaRPr lang="en-US" dirty="0">
              <a:solidFill>
                <a:srgbClr val="E972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22306" y="5732813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97200"/>
                </a:solidFill>
              </a:rPr>
              <a:t>Servers</a:t>
            </a:r>
            <a:endParaRPr lang="en-US" dirty="0">
              <a:solidFill>
                <a:srgbClr val="E972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86305" y="3456095"/>
            <a:ext cx="1772180" cy="5701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E97200"/>
                </a:solidFill>
              </a:rPr>
              <a:t>Standard</a:t>
            </a:r>
            <a:endParaRPr lang="en-US" i="1" dirty="0">
              <a:solidFill>
                <a:srgbClr val="E97200"/>
              </a:solidFill>
            </a:endParaRPr>
          </a:p>
        </p:txBody>
      </p:sp>
      <p:sp>
        <p:nvSpPr>
          <p:cNvPr id="37" name="TextBox 658"/>
          <p:cNvSpPr txBox="1">
            <a:spLocks noChangeArrowheads="1"/>
          </p:cNvSpPr>
          <p:nvPr/>
        </p:nvSpPr>
        <p:spPr bwMode="auto">
          <a:xfrm>
            <a:off x="5805971" y="5206436"/>
            <a:ext cx="87556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GB" sz="1400" dirty="0" smtClean="0">
                <a:latin typeface="Calibri" pitchFamily="34" charset="0"/>
              </a:rPr>
              <a:t>BEACON</a:t>
            </a:r>
            <a:endParaRPr lang="en-GB" sz="1400" dirty="0">
              <a:latin typeface="Calibri" pitchFamily="34" charset="0"/>
            </a:endParaRPr>
          </a:p>
          <a:p>
            <a:pPr algn="ctr"/>
            <a:r>
              <a:rPr lang="en-GB" sz="1400" b="1" dirty="0" smtClean="0">
                <a:latin typeface="Calibri" pitchFamily="34" charset="0"/>
              </a:rPr>
              <a:t>Service </a:t>
            </a:r>
            <a:r>
              <a:rPr lang="en-GB" sz="1400" b="1" dirty="0">
                <a:latin typeface="Calibri" pitchFamily="34" charset="0"/>
              </a:rPr>
              <a:t>A</a:t>
            </a:r>
          </a:p>
        </p:txBody>
      </p:sp>
      <p:sp>
        <p:nvSpPr>
          <p:cNvPr id="38" name="TextBox 659"/>
          <p:cNvSpPr txBox="1">
            <a:spLocks noChangeArrowheads="1"/>
          </p:cNvSpPr>
          <p:nvPr/>
        </p:nvSpPr>
        <p:spPr bwMode="auto">
          <a:xfrm>
            <a:off x="6968535" y="5206436"/>
            <a:ext cx="86094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GB" sz="1400" dirty="0" smtClean="0">
                <a:latin typeface="Calibri" pitchFamily="34" charset="0"/>
              </a:rPr>
              <a:t>BEACON</a:t>
            </a:r>
            <a:endParaRPr lang="en-GB" sz="1400" dirty="0">
              <a:latin typeface="Calibri" pitchFamily="34" charset="0"/>
            </a:endParaRPr>
          </a:p>
          <a:p>
            <a:pPr algn="ctr"/>
            <a:r>
              <a:rPr lang="en-GB" sz="1400" b="1" dirty="0" smtClean="0">
                <a:latin typeface="Calibri" pitchFamily="34" charset="0"/>
              </a:rPr>
              <a:t>Service </a:t>
            </a:r>
            <a:r>
              <a:rPr lang="en-GB" sz="1400" b="1" dirty="0">
                <a:latin typeface="Calibri" pitchFamily="34" charset="0"/>
              </a:rPr>
              <a:t>B</a:t>
            </a:r>
          </a:p>
        </p:txBody>
      </p:sp>
      <p:sp>
        <p:nvSpPr>
          <p:cNvPr id="39" name="TextBox 662"/>
          <p:cNvSpPr txBox="1">
            <a:spLocks noChangeArrowheads="1"/>
          </p:cNvSpPr>
          <p:nvPr/>
        </p:nvSpPr>
        <p:spPr bwMode="auto">
          <a:xfrm>
            <a:off x="8108361" y="5206436"/>
            <a:ext cx="8545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GB" sz="1400" dirty="0" smtClean="0">
                <a:latin typeface="Calibri" pitchFamily="34" charset="0"/>
              </a:rPr>
              <a:t>BEACON</a:t>
            </a:r>
            <a:endParaRPr lang="en-GB" sz="1400" dirty="0">
              <a:latin typeface="Calibri" pitchFamily="34" charset="0"/>
            </a:endParaRPr>
          </a:p>
          <a:p>
            <a:pPr algn="ctr"/>
            <a:r>
              <a:rPr lang="en-GB" sz="1400" b="1" dirty="0" smtClean="0">
                <a:latin typeface="Calibri" pitchFamily="34" charset="0"/>
              </a:rPr>
              <a:t>Service </a:t>
            </a:r>
            <a:r>
              <a:rPr lang="en-GB" sz="1400" b="1" dirty="0">
                <a:latin typeface="Calibri" pitchFamily="34" charset="0"/>
              </a:rPr>
              <a:t>C</a:t>
            </a:r>
          </a:p>
        </p:txBody>
      </p:sp>
      <p:grpSp>
        <p:nvGrpSpPr>
          <p:cNvPr id="80" name="Shape 1031"/>
          <p:cNvGrpSpPr/>
          <p:nvPr/>
        </p:nvGrpSpPr>
        <p:grpSpPr>
          <a:xfrm>
            <a:off x="4079763" y="517198"/>
            <a:ext cx="831064" cy="1108030"/>
            <a:chOff x="9468519" y="-3467"/>
            <a:chExt cx="3384667" cy="4512666"/>
          </a:xfrm>
        </p:grpSpPr>
        <p:grpSp>
          <p:nvGrpSpPr>
            <p:cNvPr id="81" name="Shape 1032"/>
            <p:cNvGrpSpPr/>
            <p:nvPr/>
          </p:nvGrpSpPr>
          <p:grpSpPr>
            <a:xfrm>
              <a:off x="9468519" y="-3467"/>
              <a:ext cx="3384667" cy="4512666"/>
              <a:chOff x="1115573" y="1772747"/>
              <a:chExt cx="3168571" cy="4224551"/>
            </a:xfrm>
          </p:grpSpPr>
          <p:grpSp>
            <p:nvGrpSpPr>
              <p:cNvPr id="98" name="Shape 1033"/>
              <p:cNvGrpSpPr/>
              <p:nvPr/>
            </p:nvGrpSpPr>
            <p:grpSpPr>
              <a:xfrm>
                <a:off x="1115573" y="1772747"/>
                <a:ext cx="3168571" cy="4224551"/>
                <a:chOff x="1115616" y="1772816"/>
                <a:chExt cx="1512300" cy="2016300"/>
              </a:xfrm>
            </p:grpSpPr>
            <p:sp>
              <p:nvSpPr>
                <p:cNvPr id="101" name="Shape 1034"/>
                <p:cNvSpPr/>
                <p:nvPr/>
              </p:nvSpPr>
              <p:spPr>
                <a:xfrm>
                  <a:off x="1115616" y="1772816"/>
                  <a:ext cx="1512300" cy="20163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rgbClr val="7F7F7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" name="Shape 1035"/>
                <p:cNvSpPr/>
                <p:nvPr/>
              </p:nvSpPr>
              <p:spPr>
                <a:xfrm>
                  <a:off x="1115616" y="1772816"/>
                  <a:ext cx="1512300" cy="224099"/>
                </a:xfrm>
                <a:prstGeom prst="rect">
                  <a:avLst/>
                </a:prstGeom>
                <a:solidFill>
                  <a:srgbClr val="A5A5A5"/>
                </a:solidFill>
                <a:ln w="9525" cap="flat" cmpd="sng">
                  <a:solidFill>
                    <a:srgbClr val="7F7F7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" name="Shape 1036"/>
                <p:cNvSpPr/>
                <p:nvPr/>
              </p:nvSpPr>
              <p:spPr>
                <a:xfrm>
                  <a:off x="1368636" y="1844825"/>
                  <a:ext cx="1087199" cy="72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" name="Shape 1037"/>
                <p:cNvSpPr/>
                <p:nvPr/>
              </p:nvSpPr>
              <p:spPr>
                <a:xfrm rot="5400000">
                  <a:off x="2512350" y="1844824"/>
                  <a:ext cx="72000" cy="72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9" name="Shape 1038"/>
              <p:cNvSpPr/>
              <p:nvPr/>
            </p:nvSpPr>
            <p:spPr>
              <a:xfrm>
                <a:off x="1434912" y="1924648"/>
                <a:ext cx="144000" cy="1508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Shape 1039"/>
              <p:cNvSpPr/>
              <p:nvPr/>
            </p:nvSpPr>
            <p:spPr>
              <a:xfrm>
                <a:off x="1230612" y="1925608"/>
                <a:ext cx="144000" cy="1508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" name="Shape 1040"/>
            <p:cNvGrpSpPr/>
            <p:nvPr/>
          </p:nvGrpSpPr>
          <p:grpSpPr>
            <a:xfrm>
              <a:off x="9756575" y="836711"/>
              <a:ext cx="2808300" cy="3384300"/>
              <a:chOff x="4283967" y="2564903"/>
              <a:chExt cx="2808300" cy="3384300"/>
            </a:xfrm>
          </p:grpSpPr>
          <p:sp>
            <p:nvSpPr>
              <p:cNvPr id="83" name="Shape 1041"/>
              <p:cNvSpPr/>
              <p:nvPr/>
            </p:nvSpPr>
            <p:spPr>
              <a:xfrm>
                <a:off x="4283967" y="2564903"/>
                <a:ext cx="2808300" cy="33843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BFBFB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Shape 1042"/>
              <p:cNvSpPr/>
              <p:nvPr/>
            </p:nvSpPr>
            <p:spPr>
              <a:xfrm>
                <a:off x="4499992" y="2780927"/>
                <a:ext cx="23763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Shape 1044"/>
              <p:cNvSpPr/>
              <p:nvPr/>
            </p:nvSpPr>
            <p:spPr>
              <a:xfrm>
                <a:off x="4499992" y="3212975"/>
                <a:ext cx="23763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Shape 1046"/>
              <p:cNvSpPr/>
              <p:nvPr/>
            </p:nvSpPr>
            <p:spPr>
              <a:xfrm>
                <a:off x="4499992" y="3645023"/>
                <a:ext cx="23763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Shape 1048"/>
              <p:cNvSpPr/>
              <p:nvPr/>
            </p:nvSpPr>
            <p:spPr>
              <a:xfrm>
                <a:off x="4499992" y="4077071"/>
                <a:ext cx="23763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Shape 1050"/>
              <p:cNvSpPr/>
              <p:nvPr/>
            </p:nvSpPr>
            <p:spPr>
              <a:xfrm>
                <a:off x="4499992" y="4509119"/>
                <a:ext cx="23763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Shape 1052"/>
              <p:cNvSpPr/>
              <p:nvPr/>
            </p:nvSpPr>
            <p:spPr>
              <a:xfrm>
                <a:off x="4499992" y="4509119"/>
                <a:ext cx="23763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Shape 1054"/>
              <p:cNvSpPr/>
              <p:nvPr/>
            </p:nvSpPr>
            <p:spPr>
              <a:xfrm>
                <a:off x="4499992" y="4941167"/>
                <a:ext cx="23763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1" name="Shape 1056"/>
              <p:cNvGrpSpPr/>
              <p:nvPr/>
            </p:nvGrpSpPr>
            <p:grpSpPr>
              <a:xfrm>
                <a:off x="5580111" y="5517231"/>
                <a:ext cx="1264588" cy="165257"/>
                <a:chOff x="5637850" y="1626750"/>
                <a:chExt cx="1264588" cy="165257"/>
              </a:xfrm>
            </p:grpSpPr>
            <p:sp>
              <p:nvSpPr>
                <p:cNvPr id="92" name="Shape 1057"/>
                <p:cNvSpPr/>
                <p:nvPr/>
              </p:nvSpPr>
              <p:spPr>
                <a:xfrm rot="5400000">
                  <a:off x="6741338" y="1626750"/>
                  <a:ext cx="161100" cy="1611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" name="Shape 1058"/>
                <p:cNvSpPr/>
                <p:nvPr/>
              </p:nvSpPr>
              <p:spPr>
                <a:xfrm>
                  <a:off x="6518421" y="1627774"/>
                  <a:ext cx="153900" cy="161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" name="Shape 1059"/>
                <p:cNvSpPr/>
                <p:nvPr/>
              </p:nvSpPr>
              <p:spPr>
                <a:xfrm>
                  <a:off x="6300192" y="1628800"/>
                  <a:ext cx="153900" cy="161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" name="Shape 1060"/>
                <p:cNvSpPr/>
                <p:nvPr/>
              </p:nvSpPr>
              <p:spPr>
                <a:xfrm rot="-5400000">
                  <a:off x="5637850" y="1630908"/>
                  <a:ext cx="161100" cy="1611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" name="Shape 1061"/>
                <p:cNvSpPr/>
                <p:nvPr/>
              </p:nvSpPr>
              <p:spPr>
                <a:xfrm rot="10800000">
                  <a:off x="5867967" y="1629884"/>
                  <a:ext cx="153900" cy="161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" name="Shape 1062"/>
                <p:cNvSpPr/>
                <p:nvPr/>
              </p:nvSpPr>
              <p:spPr>
                <a:xfrm rot="10800000">
                  <a:off x="6086196" y="1628858"/>
                  <a:ext cx="153900" cy="161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pic>
        <p:nvPicPr>
          <p:cNvPr id="105" name="Picture 429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14202" y="4221060"/>
            <a:ext cx="910898" cy="910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" name="TextBox 493"/>
          <p:cNvSpPr txBox="1">
            <a:spLocks noChangeArrowheads="1"/>
          </p:cNvSpPr>
          <p:nvPr/>
        </p:nvSpPr>
        <p:spPr bwMode="auto">
          <a:xfrm>
            <a:off x="3565810" y="3789040"/>
            <a:ext cx="185897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GB" sz="2400" dirty="0" smtClean="0">
                <a:solidFill>
                  <a:srgbClr val="5F5F5F"/>
                </a:solidFill>
                <a:latin typeface="Calibri" pitchFamily="34" charset="0"/>
              </a:rPr>
              <a:t>Beacons spec</a:t>
            </a:r>
            <a:endParaRPr lang="en-GB" sz="2400" dirty="0">
              <a:solidFill>
                <a:srgbClr val="5F5F5F"/>
              </a:solidFill>
              <a:latin typeface="Calibri" pitchFamily="34" charset="0"/>
            </a:endParaRPr>
          </a:p>
        </p:txBody>
      </p:sp>
      <p:grpSp>
        <p:nvGrpSpPr>
          <p:cNvPr id="256" name="Shape 1093"/>
          <p:cNvGrpSpPr/>
          <p:nvPr/>
        </p:nvGrpSpPr>
        <p:grpSpPr>
          <a:xfrm>
            <a:off x="539552" y="4582846"/>
            <a:ext cx="351777" cy="712467"/>
            <a:chOff x="5220071" y="1898721"/>
            <a:chExt cx="719999" cy="1458238"/>
          </a:xfrm>
        </p:grpSpPr>
        <p:sp>
          <p:nvSpPr>
            <p:cNvPr id="257" name="Shape 1094"/>
            <p:cNvSpPr/>
            <p:nvPr/>
          </p:nvSpPr>
          <p:spPr>
            <a:xfrm>
              <a:off x="5220071" y="1898721"/>
              <a:ext cx="719999" cy="720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8" name="Shape 1095"/>
            <p:cNvCxnSpPr/>
            <p:nvPr/>
          </p:nvCxnSpPr>
          <p:spPr>
            <a:xfrm>
              <a:off x="5580071" y="2564824"/>
              <a:ext cx="0" cy="504300"/>
            </a:xfrm>
            <a:prstGeom prst="straightConnector1">
              <a:avLst/>
            </a:prstGeom>
            <a:noFill/>
            <a:ln w="952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9" name="Shape 1096"/>
            <p:cNvCxnSpPr/>
            <p:nvPr/>
          </p:nvCxnSpPr>
          <p:spPr>
            <a:xfrm flipH="1">
              <a:off x="5292112" y="3068959"/>
              <a:ext cx="288000" cy="288000"/>
            </a:xfrm>
            <a:prstGeom prst="straightConnector1">
              <a:avLst/>
            </a:prstGeom>
            <a:noFill/>
            <a:ln w="952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" name="Shape 1097"/>
            <p:cNvCxnSpPr/>
            <p:nvPr/>
          </p:nvCxnSpPr>
          <p:spPr>
            <a:xfrm>
              <a:off x="5580112" y="3068959"/>
              <a:ext cx="288000" cy="288000"/>
            </a:xfrm>
            <a:prstGeom prst="straightConnector1">
              <a:avLst/>
            </a:prstGeom>
            <a:noFill/>
            <a:ln w="952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" name="Shape 1098"/>
            <p:cNvCxnSpPr/>
            <p:nvPr/>
          </p:nvCxnSpPr>
          <p:spPr>
            <a:xfrm>
              <a:off x="5322685" y="2780927"/>
              <a:ext cx="503999" cy="0"/>
            </a:xfrm>
            <a:prstGeom prst="straightConnector1">
              <a:avLst/>
            </a:prstGeom>
            <a:noFill/>
            <a:ln w="952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23" name="pasted-imag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5333" y="4324387"/>
            <a:ext cx="376826" cy="9376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pasted-imag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4918" y="4324387"/>
            <a:ext cx="376826" cy="93768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" name="Group 5"/>
          <p:cNvGrpSpPr/>
          <p:nvPr/>
        </p:nvGrpSpPr>
        <p:grpSpPr>
          <a:xfrm>
            <a:off x="1115616" y="4116406"/>
            <a:ext cx="1140527" cy="1520627"/>
            <a:chOff x="2077545" y="1407481"/>
            <a:chExt cx="831064" cy="1108030"/>
          </a:xfrm>
        </p:grpSpPr>
        <p:grpSp>
          <p:nvGrpSpPr>
            <p:cNvPr id="126" name="Shape 1032"/>
            <p:cNvGrpSpPr/>
            <p:nvPr/>
          </p:nvGrpSpPr>
          <p:grpSpPr>
            <a:xfrm>
              <a:off x="2077545" y="1407481"/>
              <a:ext cx="831064" cy="1108030"/>
              <a:chOff x="1115573" y="1772747"/>
              <a:chExt cx="3168571" cy="4224551"/>
            </a:xfrm>
          </p:grpSpPr>
          <p:grpSp>
            <p:nvGrpSpPr>
              <p:cNvPr id="143" name="Shape 1033"/>
              <p:cNvGrpSpPr/>
              <p:nvPr/>
            </p:nvGrpSpPr>
            <p:grpSpPr>
              <a:xfrm>
                <a:off x="1115573" y="1772747"/>
                <a:ext cx="3168571" cy="4224551"/>
                <a:chOff x="1115616" y="1772816"/>
                <a:chExt cx="1512300" cy="2016300"/>
              </a:xfrm>
            </p:grpSpPr>
            <p:sp>
              <p:nvSpPr>
                <p:cNvPr id="146" name="Shape 1034"/>
                <p:cNvSpPr/>
                <p:nvPr/>
              </p:nvSpPr>
              <p:spPr>
                <a:xfrm>
                  <a:off x="1115616" y="1772816"/>
                  <a:ext cx="1512300" cy="20163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rgbClr val="7F7F7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" name="Shape 1035"/>
                <p:cNvSpPr/>
                <p:nvPr/>
              </p:nvSpPr>
              <p:spPr>
                <a:xfrm>
                  <a:off x="1115616" y="1772816"/>
                  <a:ext cx="1512300" cy="224099"/>
                </a:xfrm>
                <a:prstGeom prst="rect">
                  <a:avLst/>
                </a:prstGeom>
                <a:solidFill>
                  <a:srgbClr val="A5A5A5"/>
                </a:solidFill>
                <a:ln w="9525" cap="flat" cmpd="sng">
                  <a:solidFill>
                    <a:srgbClr val="7F7F7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" name="Shape 1036"/>
                <p:cNvSpPr/>
                <p:nvPr/>
              </p:nvSpPr>
              <p:spPr>
                <a:xfrm>
                  <a:off x="1368636" y="1844825"/>
                  <a:ext cx="1087199" cy="72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" name="Shape 1037"/>
                <p:cNvSpPr/>
                <p:nvPr/>
              </p:nvSpPr>
              <p:spPr>
                <a:xfrm rot="5400000">
                  <a:off x="2512350" y="1844824"/>
                  <a:ext cx="72000" cy="72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44" name="Shape 1038"/>
              <p:cNvSpPr/>
              <p:nvPr/>
            </p:nvSpPr>
            <p:spPr>
              <a:xfrm>
                <a:off x="1434912" y="1924648"/>
                <a:ext cx="144000" cy="1508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Shape 1039"/>
              <p:cNvSpPr/>
              <p:nvPr/>
            </p:nvSpPr>
            <p:spPr>
              <a:xfrm>
                <a:off x="1230612" y="1925608"/>
                <a:ext cx="144000" cy="1508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8" name="Shape 1041"/>
            <p:cNvSpPr/>
            <p:nvPr/>
          </p:nvSpPr>
          <p:spPr>
            <a:xfrm>
              <a:off x="2148274" y="1613776"/>
              <a:ext cx="689544" cy="830974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BFBFB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Shape 1042"/>
            <p:cNvSpPr/>
            <p:nvPr/>
          </p:nvSpPr>
          <p:spPr>
            <a:xfrm>
              <a:off x="2201316" y="1666818"/>
              <a:ext cx="138436" cy="4571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Shape 1044"/>
            <p:cNvSpPr/>
            <p:nvPr/>
          </p:nvSpPr>
          <p:spPr>
            <a:xfrm>
              <a:off x="2201316" y="1772902"/>
              <a:ext cx="138436" cy="4571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Shape 1046"/>
            <p:cNvSpPr/>
            <p:nvPr/>
          </p:nvSpPr>
          <p:spPr>
            <a:xfrm>
              <a:off x="2201316" y="1878986"/>
              <a:ext cx="138436" cy="4571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Shape 1048"/>
            <p:cNvSpPr/>
            <p:nvPr/>
          </p:nvSpPr>
          <p:spPr>
            <a:xfrm>
              <a:off x="2201316" y="1985071"/>
              <a:ext cx="138436" cy="4571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Shape 1052"/>
            <p:cNvSpPr/>
            <p:nvPr/>
          </p:nvSpPr>
          <p:spPr>
            <a:xfrm>
              <a:off x="2201316" y="2091155"/>
              <a:ext cx="138436" cy="4571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Shape 1054"/>
            <p:cNvSpPr/>
            <p:nvPr/>
          </p:nvSpPr>
          <p:spPr>
            <a:xfrm>
              <a:off x="2201316" y="2197239"/>
              <a:ext cx="138436" cy="4571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Shape 1054"/>
            <p:cNvSpPr/>
            <p:nvPr/>
          </p:nvSpPr>
          <p:spPr>
            <a:xfrm>
              <a:off x="2199071" y="2313523"/>
              <a:ext cx="138436" cy="4571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Shape 1042"/>
            <p:cNvSpPr/>
            <p:nvPr/>
          </p:nvSpPr>
          <p:spPr>
            <a:xfrm>
              <a:off x="2415588" y="1665824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Shape 1044"/>
            <p:cNvSpPr/>
            <p:nvPr/>
          </p:nvSpPr>
          <p:spPr>
            <a:xfrm>
              <a:off x="2415588" y="1771908"/>
              <a:ext cx="779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Shape 1046"/>
            <p:cNvSpPr/>
            <p:nvPr/>
          </p:nvSpPr>
          <p:spPr>
            <a:xfrm>
              <a:off x="2415588" y="1877992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Shape 1048"/>
            <p:cNvSpPr/>
            <p:nvPr/>
          </p:nvSpPr>
          <p:spPr>
            <a:xfrm>
              <a:off x="2415588" y="1984077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Shape 1052"/>
            <p:cNvSpPr/>
            <p:nvPr/>
          </p:nvSpPr>
          <p:spPr>
            <a:xfrm>
              <a:off x="2415588" y="2090161"/>
              <a:ext cx="779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Shape 1054"/>
            <p:cNvSpPr/>
            <p:nvPr/>
          </p:nvSpPr>
          <p:spPr>
            <a:xfrm>
              <a:off x="2415588" y="2196245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Shape 1054"/>
            <p:cNvSpPr/>
            <p:nvPr/>
          </p:nvSpPr>
          <p:spPr>
            <a:xfrm>
              <a:off x="2411760" y="2312529"/>
              <a:ext cx="77962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Shape 1042"/>
            <p:cNvSpPr/>
            <p:nvPr/>
          </p:nvSpPr>
          <p:spPr>
            <a:xfrm>
              <a:off x="2567215" y="1665824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Shape 1044"/>
            <p:cNvSpPr/>
            <p:nvPr/>
          </p:nvSpPr>
          <p:spPr>
            <a:xfrm>
              <a:off x="2567215" y="1771908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Shape 1046"/>
            <p:cNvSpPr/>
            <p:nvPr/>
          </p:nvSpPr>
          <p:spPr>
            <a:xfrm>
              <a:off x="2567215" y="1877992"/>
              <a:ext cx="779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Shape 1048"/>
            <p:cNvSpPr/>
            <p:nvPr/>
          </p:nvSpPr>
          <p:spPr>
            <a:xfrm>
              <a:off x="2567215" y="1984077"/>
              <a:ext cx="77962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Shape 1052"/>
            <p:cNvSpPr/>
            <p:nvPr/>
          </p:nvSpPr>
          <p:spPr>
            <a:xfrm>
              <a:off x="2567215" y="2090161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Shape 1054"/>
            <p:cNvSpPr/>
            <p:nvPr/>
          </p:nvSpPr>
          <p:spPr>
            <a:xfrm>
              <a:off x="2567215" y="2196245"/>
              <a:ext cx="779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Shape 1054"/>
            <p:cNvSpPr/>
            <p:nvPr/>
          </p:nvSpPr>
          <p:spPr>
            <a:xfrm>
              <a:off x="2563387" y="2312529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Shape 1042"/>
            <p:cNvSpPr/>
            <p:nvPr/>
          </p:nvSpPr>
          <p:spPr>
            <a:xfrm>
              <a:off x="2724892" y="1665824"/>
              <a:ext cx="779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Shape 1044"/>
            <p:cNvSpPr/>
            <p:nvPr/>
          </p:nvSpPr>
          <p:spPr>
            <a:xfrm>
              <a:off x="2724892" y="1771908"/>
              <a:ext cx="77962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Shape 1046"/>
            <p:cNvSpPr/>
            <p:nvPr/>
          </p:nvSpPr>
          <p:spPr>
            <a:xfrm>
              <a:off x="2724892" y="1877992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Shape 1048"/>
            <p:cNvSpPr/>
            <p:nvPr/>
          </p:nvSpPr>
          <p:spPr>
            <a:xfrm>
              <a:off x="2724892" y="1984077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Shape 1052"/>
            <p:cNvSpPr/>
            <p:nvPr/>
          </p:nvSpPr>
          <p:spPr>
            <a:xfrm>
              <a:off x="2724892" y="2090161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Shape 1054"/>
            <p:cNvSpPr/>
            <p:nvPr/>
          </p:nvSpPr>
          <p:spPr>
            <a:xfrm>
              <a:off x="2724892" y="2196245"/>
              <a:ext cx="779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Shape 1054"/>
            <p:cNvSpPr/>
            <p:nvPr/>
          </p:nvSpPr>
          <p:spPr>
            <a:xfrm>
              <a:off x="2721064" y="2312529"/>
              <a:ext cx="779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084168" y="3492852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ULR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19679" y="2685665"/>
            <a:ext cx="2104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Service metadata 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40" name="Group 215"/>
          <p:cNvGrpSpPr>
            <a:grpSpLocks/>
          </p:cNvGrpSpPr>
          <p:nvPr/>
        </p:nvGrpSpPr>
        <p:grpSpPr bwMode="auto">
          <a:xfrm>
            <a:off x="8053614" y="3346757"/>
            <a:ext cx="441970" cy="586299"/>
            <a:chOff x="1323222" y="5554002"/>
            <a:chExt cx="641866" cy="583273"/>
          </a:xfrm>
        </p:grpSpPr>
        <p:sp>
          <p:nvSpPr>
            <p:cNvPr id="141" name="Rectangle 140"/>
            <p:cNvSpPr/>
            <p:nvPr/>
          </p:nvSpPr>
          <p:spPr>
            <a:xfrm>
              <a:off x="1323222" y="5554002"/>
              <a:ext cx="641866" cy="583273"/>
            </a:xfrm>
            <a:prstGeom prst="rect">
              <a:avLst/>
            </a:prstGeom>
            <a:solidFill>
              <a:schemeClr val="bg1"/>
            </a:solidFill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1403457" y="5622462"/>
              <a:ext cx="481400" cy="4655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1403457" y="5690920"/>
              <a:ext cx="481400" cy="2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1403457" y="5734734"/>
              <a:ext cx="481400" cy="24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1403457" y="5781287"/>
              <a:ext cx="481400" cy="2464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1403457" y="5833315"/>
              <a:ext cx="481400" cy="2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1403457" y="5877129"/>
              <a:ext cx="481400" cy="24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1403457" y="5923682"/>
              <a:ext cx="481400" cy="2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1403457" y="5970234"/>
              <a:ext cx="481400" cy="2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1403457" y="6019524"/>
              <a:ext cx="481400" cy="2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1403457" y="6066077"/>
              <a:ext cx="481400" cy="2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67" name="TextBox 166"/>
          <p:cNvSpPr txBox="1"/>
          <p:nvPr/>
        </p:nvSpPr>
        <p:spPr>
          <a:xfrm rot="2708841">
            <a:off x="5065959" y="2823008"/>
            <a:ext cx="1027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 smtClean="0"/>
              <a:t>Publish</a:t>
            </a:r>
            <a:endParaRPr lang="en-US" sz="2000" i="1" dirty="0"/>
          </a:p>
        </p:txBody>
      </p:sp>
      <p:grpSp>
        <p:nvGrpSpPr>
          <p:cNvPr id="4" name="Group 3"/>
          <p:cNvGrpSpPr/>
          <p:nvPr/>
        </p:nvGrpSpPr>
        <p:grpSpPr>
          <a:xfrm>
            <a:off x="4094725" y="1814948"/>
            <a:ext cx="831983" cy="1109255"/>
            <a:chOff x="4094725" y="1814948"/>
            <a:chExt cx="831983" cy="1109255"/>
          </a:xfrm>
        </p:grpSpPr>
        <p:grpSp>
          <p:nvGrpSpPr>
            <p:cNvPr id="108" name="Shape 1032"/>
            <p:cNvGrpSpPr/>
            <p:nvPr/>
          </p:nvGrpSpPr>
          <p:grpSpPr>
            <a:xfrm>
              <a:off x="4094725" y="1814948"/>
              <a:ext cx="831983" cy="1109255"/>
              <a:chOff x="1115573" y="1772747"/>
              <a:chExt cx="3168571" cy="4224551"/>
            </a:xfrm>
          </p:grpSpPr>
          <p:grpSp>
            <p:nvGrpSpPr>
              <p:cNvPr id="118" name="Shape 1033"/>
              <p:cNvGrpSpPr/>
              <p:nvPr/>
            </p:nvGrpSpPr>
            <p:grpSpPr>
              <a:xfrm>
                <a:off x="1115573" y="1772747"/>
                <a:ext cx="3168571" cy="4224551"/>
                <a:chOff x="1115616" y="1772816"/>
                <a:chExt cx="1512300" cy="2016300"/>
              </a:xfrm>
            </p:grpSpPr>
            <p:sp>
              <p:nvSpPr>
                <p:cNvPr id="122" name="Shape 1034"/>
                <p:cNvSpPr/>
                <p:nvPr/>
              </p:nvSpPr>
              <p:spPr>
                <a:xfrm>
                  <a:off x="1115616" y="1772816"/>
                  <a:ext cx="1512300" cy="20163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rgbClr val="7F7F7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" name="Shape 1035"/>
                <p:cNvSpPr/>
                <p:nvPr/>
              </p:nvSpPr>
              <p:spPr>
                <a:xfrm>
                  <a:off x="1115616" y="1772816"/>
                  <a:ext cx="1512300" cy="224099"/>
                </a:xfrm>
                <a:prstGeom prst="rect">
                  <a:avLst/>
                </a:prstGeom>
                <a:solidFill>
                  <a:srgbClr val="A5A5A5"/>
                </a:solidFill>
                <a:ln w="9525" cap="flat" cmpd="sng">
                  <a:solidFill>
                    <a:srgbClr val="7F7F7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" name="Shape 1036"/>
                <p:cNvSpPr/>
                <p:nvPr/>
              </p:nvSpPr>
              <p:spPr>
                <a:xfrm>
                  <a:off x="1368636" y="1844825"/>
                  <a:ext cx="1087199" cy="72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" name="Shape 1037"/>
                <p:cNvSpPr/>
                <p:nvPr/>
              </p:nvSpPr>
              <p:spPr>
                <a:xfrm rot="5400000">
                  <a:off x="2512350" y="1844824"/>
                  <a:ext cx="72000" cy="72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19" name="Shape 1038"/>
              <p:cNvSpPr/>
              <p:nvPr/>
            </p:nvSpPr>
            <p:spPr>
              <a:xfrm>
                <a:off x="1434912" y="1924648"/>
                <a:ext cx="144000" cy="1508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Shape 1039"/>
              <p:cNvSpPr/>
              <p:nvPr/>
            </p:nvSpPr>
            <p:spPr>
              <a:xfrm>
                <a:off x="1230612" y="1925608"/>
                <a:ext cx="144000" cy="1508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9" name="Shape 1040"/>
            <p:cNvGrpSpPr/>
            <p:nvPr/>
          </p:nvGrpSpPr>
          <p:grpSpPr>
            <a:xfrm>
              <a:off x="4165532" y="2021472"/>
              <a:ext cx="690307" cy="831893"/>
              <a:chOff x="4283967" y="2564903"/>
              <a:chExt cx="2808300" cy="3384300"/>
            </a:xfrm>
          </p:grpSpPr>
          <p:sp>
            <p:nvSpPr>
              <p:cNvPr id="111" name="Shape 1041"/>
              <p:cNvSpPr/>
              <p:nvPr/>
            </p:nvSpPr>
            <p:spPr>
              <a:xfrm>
                <a:off x="4283967" y="2564903"/>
                <a:ext cx="2808300" cy="33843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BFBFB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Shape 1042"/>
              <p:cNvSpPr/>
              <p:nvPr/>
            </p:nvSpPr>
            <p:spPr>
              <a:xfrm>
                <a:off x="4499995" y="2780929"/>
                <a:ext cx="342086" cy="12843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Shape 1044"/>
              <p:cNvSpPr/>
              <p:nvPr/>
            </p:nvSpPr>
            <p:spPr>
              <a:xfrm>
                <a:off x="4499995" y="3212976"/>
                <a:ext cx="342086" cy="12843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Shape 1046"/>
              <p:cNvSpPr/>
              <p:nvPr/>
            </p:nvSpPr>
            <p:spPr>
              <a:xfrm>
                <a:off x="4499995" y="3645026"/>
                <a:ext cx="342086" cy="12843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Shape 1048"/>
              <p:cNvSpPr/>
              <p:nvPr/>
            </p:nvSpPr>
            <p:spPr>
              <a:xfrm>
                <a:off x="4499995" y="4077073"/>
                <a:ext cx="342086" cy="12843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Shape 1052"/>
              <p:cNvSpPr/>
              <p:nvPr/>
            </p:nvSpPr>
            <p:spPr>
              <a:xfrm>
                <a:off x="4499995" y="4509121"/>
                <a:ext cx="342086" cy="12843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Shape 1054"/>
              <p:cNvSpPr/>
              <p:nvPr/>
            </p:nvSpPr>
            <p:spPr>
              <a:xfrm>
                <a:off x="4499995" y="4941170"/>
                <a:ext cx="342086" cy="12843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9" name="Shape 1054"/>
            <p:cNvSpPr/>
            <p:nvPr/>
          </p:nvSpPr>
          <p:spPr>
            <a:xfrm>
              <a:off x="4218410" y="2709990"/>
              <a:ext cx="84088" cy="3157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E972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" name="Left Bracket 169"/>
          <p:cNvSpPr/>
          <p:nvPr/>
        </p:nvSpPr>
        <p:spPr bwMode="auto">
          <a:xfrm rot="16200000">
            <a:off x="4379290" y="1655980"/>
            <a:ext cx="246813" cy="165713"/>
          </a:xfrm>
          <a:prstGeom prst="leftBracket">
            <a:avLst>
              <a:gd name="adj" fmla="val 45334"/>
            </a:avLst>
          </a:prstGeom>
          <a:noFill/>
          <a:ln w="381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8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3645024"/>
            <a:ext cx="7772400" cy="1440160"/>
          </a:xfrm>
        </p:spPr>
        <p:txBody>
          <a:bodyPr>
            <a:normAutofit/>
          </a:bodyPr>
          <a:lstStyle/>
          <a:p>
            <a:pPr algn="ctr"/>
            <a:r>
              <a:rPr lang="en-US" sz="6000" dirty="0" err="1" smtClean="0"/>
              <a:t>Bioschemas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21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assic potato salad   BBC Good Foo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33"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3" name="TextBox 5"/>
          <p:cNvSpPr txBox="1">
            <a:spLocks noChangeArrowheads="1"/>
          </p:cNvSpPr>
          <p:nvPr/>
        </p:nvSpPr>
        <p:spPr bwMode="auto">
          <a:xfrm>
            <a:off x="0" y="3726884"/>
            <a:ext cx="9142039" cy="315316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xtLst/>
        </p:spPr>
        <p:txBody>
          <a:bodyPr wrap="square" lIns="91435" tIns="45718" rIns="91435" bIns="45718" anchor="b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endParaRPr lang="en-US" sz="1700" dirty="0">
              <a:latin typeface="Courier New" charset="0"/>
              <a:cs typeface="Courier New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1700" dirty="0">
                <a:latin typeface="Courier New" charset="0"/>
                <a:cs typeface="Courier New" charset="0"/>
              </a:rPr>
              <a:t>&lt;</a:t>
            </a:r>
            <a:r>
              <a:rPr lang="en-US" sz="1700" dirty="0" smtClean="0">
                <a:latin typeface="Courier New" charset="0"/>
                <a:cs typeface="Courier New" charset="0"/>
              </a:rPr>
              <a:t>div&gt;</a:t>
            </a:r>
            <a:endParaRPr lang="en-US" sz="1700" dirty="0">
              <a:latin typeface="Courier New" charset="0"/>
              <a:cs typeface="Courier New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1700" dirty="0" smtClean="0">
                <a:latin typeface="Courier New" charset="0"/>
                <a:cs typeface="Courier New" charset="0"/>
              </a:rPr>
              <a:t>    &lt;h1&gt;</a:t>
            </a:r>
            <a:r>
              <a:rPr lang="en-US" sz="1700" b="1" dirty="0" smtClean="0">
                <a:solidFill>
                  <a:schemeClr val="accent6">
                    <a:lumMod val="75000"/>
                  </a:schemeClr>
                </a:solidFill>
                <a:latin typeface="Courier New" charset="0"/>
                <a:cs typeface="Courier New" charset="0"/>
              </a:rPr>
              <a:t>Classic </a:t>
            </a:r>
            <a:r>
              <a:rPr lang="en-US" sz="1700" b="1" dirty="0">
                <a:solidFill>
                  <a:schemeClr val="accent6">
                    <a:lumMod val="75000"/>
                  </a:schemeClr>
                </a:solidFill>
                <a:latin typeface="Courier New" charset="0"/>
                <a:cs typeface="Courier New" charset="0"/>
              </a:rPr>
              <a:t>potato salad</a:t>
            </a:r>
            <a:r>
              <a:rPr lang="en-US" sz="1700" dirty="0">
                <a:latin typeface="Courier New" charset="0"/>
                <a:cs typeface="Courier New" charset="0"/>
              </a:rPr>
              <a:t>&lt;/h1&gt;</a:t>
            </a:r>
          </a:p>
          <a:p>
            <a:pPr eaLnBrk="1" hangingPunct="1">
              <a:lnSpc>
                <a:spcPct val="90000"/>
              </a:lnSpc>
            </a:pPr>
            <a:r>
              <a:rPr lang="en-US" sz="1700" dirty="0">
                <a:latin typeface="Courier New" charset="0"/>
                <a:cs typeface="Courier New" charset="0"/>
              </a:rPr>
              <a:t>    </a:t>
            </a:r>
            <a:endParaRPr lang="en-US" sz="1700" dirty="0" smtClean="0">
              <a:latin typeface="Courier New" charset="0"/>
              <a:cs typeface="Courier New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1700" dirty="0">
                <a:latin typeface="Courier New" charset="0"/>
                <a:cs typeface="Courier New" charset="0"/>
              </a:rPr>
              <a:t> </a:t>
            </a:r>
            <a:r>
              <a:rPr lang="en-US" sz="1700" dirty="0" smtClean="0">
                <a:latin typeface="Courier New" charset="0"/>
                <a:cs typeface="Courier New" charset="0"/>
              </a:rPr>
              <a:t>   &lt;div&gt;</a:t>
            </a:r>
            <a:endParaRPr lang="en-US" sz="1700" dirty="0">
              <a:latin typeface="Courier New" charset="0"/>
              <a:cs typeface="Courier New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1700" dirty="0">
                <a:latin typeface="Courier New" charset="0"/>
                <a:cs typeface="Courier New" charset="0"/>
              </a:rPr>
              <a:t>        Nutrition facts:</a:t>
            </a:r>
          </a:p>
          <a:p>
            <a:pPr eaLnBrk="1" hangingPunct="1">
              <a:lnSpc>
                <a:spcPct val="90000"/>
              </a:lnSpc>
            </a:pPr>
            <a:r>
              <a:rPr lang="en-US" sz="1700" dirty="0">
                <a:latin typeface="Courier New" charset="0"/>
                <a:cs typeface="Courier New" charset="0"/>
              </a:rPr>
              <a:t>        &lt;</a:t>
            </a:r>
            <a:r>
              <a:rPr lang="en-US" sz="1700" dirty="0" smtClean="0">
                <a:latin typeface="Courier New" charset="0"/>
                <a:cs typeface="Courier New" charset="0"/>
              </a:rPr>
              <a:t>span&gt;</a:t>
            </a:r>
            <a:r>
              <a:rPr lang="pl-PL" sz="1700" b="1" dirty="0">
                <a:solidFill>
                  <a:schemeClr val="accent6">
                    <a:lumMod val="75000"/>
                  </a:schemeClr>
                </a:solidFill>
                <a:latin typeface="Courier New" charset="0"/>
                <a:cs typeface="Courier New" charset="0"/>
              </a:rPr>
              <a:t>144 kcal</a:t>
            </a:r>
            <a:r>
              <a:rPr lang="en-US" sz="1700" dirty="0">
                <a:latin typeface="Courier New" charset="0"/>
                <a:cs typeface="Courier New" charset="0"/>
              </a:rPr>
              <a:t>&lt;/span&gt;,</a:t>
            </a:r>
          </a:p>
          <a:p>
            <a:pPr eaLnBrk="1" hangingPunct="1">
              <a:lnSpc>
                <a:spcPct val="90000"/>
              </a:lnSpc>
            </a:pPr>
            <a:r>
              <a:rPr lang="en-US" sz="1700" dirty="0">
                <a:latin typeface="Courier New" charset="0"/>
                <a:cs typeface="Courier New" charset="0"/>
              </a:rPr>
              <a:t>    &lt;/div&gt;</a:t>
            </a:r>
          </a:p>
          <a:p>
            <a:pPr eaLnBrk="1" hangingPunct="1">
              <a:lnSpc>
                <a:spcPct val="90000"/>
              </a:lnSpc>
            </a:pPr>
            <a:endParaRPr lang="en-US" sz="1700" dirty="0">
              <a:latin typeface="Courier New" charset="0"/>
              <a:cs typeface="Courier New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1700" dirty="0">
                <a:latin typeface="Courier New" charset="0"/>
                <a:cs typeface="Courier New" charset="0"/>
              </a:rPr>
              <a:t>    Ingredients:</a:t>
            </a:r>
          </a:p>
          <a:p>
            <a:pPr eaLnBrk="1" hangingPunct="1">
              <a:lnSpc>
                <a:spcPct val="90000"/>
              </a:lnSpc>
            </a:pPr>
            <a:r>
              <a:rPr lang="en-US" sz="1700" dirty="0">
                <a:latin typeface="Courier New" charset="0"/>
                <a:cs typeface="Courier New" charset="0"/>
              </a:rPr>
              <a:t>    - &lt;</a:t>
            </a:r>
            <a:r>
              <a:rPr lang="en-US" sz="1700" dirty="0" smtClean="0">
                <a:latin typeface="Courier New" charset="0"/>
                <a:cs typeface="Courier New" charset="0"/>
              </a:rPr>
              <a:t>span&gt;</a:t>
            </a:r>
            <a:r>
              <a:rPr lang="en-US" sz="1700" b="1" dirty="0" smtClean="0">
                <a:solidFill>
                  <a:schemeClr val="accent6">
                    <a:lumMod val="75000"/>
                  </a:schemeClr>
                </a:solidFill>
                <a:latin typeface="Courier New" charset="0"/>
                <a:cs typeface="Courier New" charset="0"/>
              </a:rPr>
              <a:t>800g </a:t>
            </a:r>
            <a:r>
              <a:rPr lang="en-US" sz="1700" b="1" dirty="0">
                <a:solidFill>
                  <a:schemeClr val="accent6">
                    <a:lumMod val="75000"/>
                  </a:schemeClr>
                </a:solidFill>
                <a:latin typeface="Courier New" charset="0"/>
                <a:cs typeface="Courier New" charset="0"/>
              </a:rPr>
              <a:t>small new potato</a:t>
            </a:r>
            <a:r>
              <a:rPr lang="en-US" sz="1700" dirty="0">
                <a:latin typeface="Courier New" charset="0"/>
                <a:cs typeface="Courier New" charset="0"/>
              </a:rPr>
              <a:t>&lt;/span&gt;</a:t>
            </a:r>
          </a:p>
          <a:p>
            <a:pPr eaLnBrk="1" hangingPunct="1">
              <a:lnSpc>
                <a:spcPct val="90000"/>
              </a:lnSpc>
            </a:pPr>
            <a:r>
              <a:rPr lang="en-US" sz="1700" dirty="0">
                <a:latin typeface="Courier New" charset="0"/>
                <a:cs typeface="Courier New" charset="0"/>
              </a:rPr>
              <a:t>    - &lt;</a:t>
            </a:r>
            <a:r>
              <a:rPr lang="en-US" sz="1700" dirty="0" smtClean="0">
                <a:latin typeface="Courier New" charset="0"/>
                <a:cs typeface="Courier New" charset="0"/>
              </a:rPr>
              <a:t>span&gt;</a:t>
            </a:r>
            <a:r>
              <a:rPr lang="en-US" sz="1700" b="1" dirty="0" smtClean="0">
                <a:solidFill>
                  <a:schemeClr val="accent6">
                    <a:lumMod val="75000"/>
                  </a:schemeClr>
                </a:solidFill>
                <a:latin typeface="Courier New" charset="0"/>
                <a:cs typeface="Courier New" charset="0"/>
              </a:rPr>
              <a:t>3 </a:t>
            </a:r>
            <a:r>
              <a:rPr lang="en-US" sz="1700" b="1" dirty="0">
                <a:solidFill>
                  <a:schemeClr val="accent6">
                    <a:lumMod val="75000"/>
                  </a:schemeClr>
                </a:solidFill>
                <a:latin typeface="Courier New" charset="0"/>
                <a:cs typeface="Courier New" charset="0"/>
              </a:rPr>
              <a:t>shallot</a:t>
            </a:r>
            <a:r>
              <a:rPr lang="en-US" sz="1700" dirty="0">
                <a:latin typeface="Courier New" charset="0"/>
                <a:cs typeface="Courier New" charset="0"/>
              </a:rPr>
              <a:t>&lt;/span&gt;</a:t>
            </a:r>
          </a:p>
          <a:p>
            <a:pPr eaLnBrk="1" hangingPunct="1">
              <a:lnSpc>
                <a:spcPct val="90000"/>
              </a:lnSpc>
            </a:pPr>
            <a:r>
              <a:rPr lang="en-US" sz="1700" dirty="0">
                <a:latin typeface="Courier New" charset="0"/>
                <a:cs typeface="Courier New" charset="0"/>
              </a:rPr>
              <a:t>    . . 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-1" y="3738589"/>
            <a:ext cx="9144001" cy="0"/>
          </a:xfrm>
          <a:prstGeom prst="line">
            <a:avLst/>
          </a:prstGeom>
          <a:ln w="92075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81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assic potato salad   BBC Good Foo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33"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3" name="TextBox 5"/>
          <p:cNvSpPr txBox="1">
            <a:spLocks noChangeArrowheads="1"/>
          </p:cNvSpPr>
          <p:nvPr/>
        </p:nvSpPr>
        <p:spPr bwMode="auto">
          <a:xfrm>
            <a:off x="0" y="3726884"/>
            <a:ext cx="9142039" cy="315316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xtLst/>
        </p:spPr>
        <p:txBody>
          <a:bodyPr wrap="square" lIns="91435" tIns="45718" rIns="91435" bIns="45718" anchor="b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endParaRPr lang="en-US" sz="1700" dirty="0">
              <a:latin typeface="Courier New" charset="0"/>
              <a:cs typeface="Courier New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1700" dirty="0">
                <a:latin typeface="Courier New" charset="0"/>
                <a:cs typeface="Courier New" charset="0"/>
              </a:rPr>
              <a:t>&lt;</a:t>
            </a:r>
            <a:r>
              <a:rPr lang="en-US" sz="1700" dirty="0" smtClean="0">
                <a:latin typeface="Courier New" charset="0"/>
                <a:cs typeface="Courier New" charset="0"/>
              </a:rPr>
              <a:t>div&gt;</a:t>
            </a:r>
            <a:endParaRPr lang="en-US" sz="1700" dirty="0">
              <a:latin typeface="Courier New" charset="0"/>
              <a:cs typeface="Courier New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1700" dirty="0" smtClean="0">
                <a:latin typeface="Courier New" charset="0"/>
                <a:cs typeface="Courier New" charset="0"/>
              </a:rPr>
              <a:t>    &lt;h1&gt;</a:t>
            </a:r>
            <a:r>
              <a:rPr lang="en-US" sz="1700" b="1" dirty="0" smtClean="0">
                <a:solidFill>
                  <a:schemeClr val="accent6">
                    <a:lumMod val="75000"/>
                  </a:schemeClr>
                </a:solidFill>
                <a:latin typeface="Courier New" charset="0"/>
                <a:cs typeface="Courier New" charset="0"/>
              </a:rPr>
              <a:t>Classic </a:t>
            </a:r>
            <a:r>
              <a:rPr lang="en-US" sz="1700" b="1" dirty="0">
                <a:solidFill>
                  <a:schemeClr val="accent6">
                    <a:lumMod val="75000"/>
                  </a:schemeClr>
                </a:solidFill>
                <a:latin typeface="Courier New" charset="0"/>
                <a:cs typeface="Courier New" charset="0"/>
              </a:rPr>
              <a:t>potato salad</a:t>
            </a:r>
            <a:r>
              <a:rPr lang="en-US" sz="1700" dirty="0">
                <a:latin typeface="Courier New" charset="0"/>
                <a:cs typeface="Courier New" charset="0"/>
              </a:rPr>
              <a:t>&lt;/h1&gt;</a:t>
            </a:r>
          </a:p>
          <a:p>
            <a:pPr eaLnBrk="1" hangingPunct="1">
              <a:lnSpc>
                <a:spcPct val="90000"/>
              </a:lnSpc>
            </a:pPr>
            <a:r>
              <a:rPr lang="en-US" sz="1700" dirty="0">
                <a:latin typeface="Courier New" charset="0"/>
                <a:cs typeface="Courier New" charset="0"/>
              </a:rPr>
              <a:t>    </a:t>
            </a:r>
            <a:endParaRPr lang="en-US" sz="1700" dirty="0" smtClean="0">
              <a:latin typeface="Courier New" charset="0"/>
              <a:cs typeface="Courier New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1700" dirty="0">
                <a:latin typeface="Courier New" charset="0"/>
                <a:cs typeface="Courier New" charset="0"/>
              </a:rPr>
              <a:t> </a:t>
            </a:r>
            <a:r>
              <a:rPr lang="en-US" sz="1700" dirty="0" smtClean="0">
                <a:latin typeface="Courier New" charset="0"/>
                <a:cs typeface="Courier New" charset="0"/>
              </a:rPr>
              <a:t>   &lt;div&gt;</a:t>
            </a:r>
            <a:endParaRPr lang="en-US" sz="1700" dirty="0">
              <a:latin typeface="Courier New" charset="0"/>
              <a:cs typeface="Courier New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1700" dirty="0">
                <a:latin typeface="Courier New" charset="0"/>
                <a:cs typeface="Courier New" charset="0"/>
              </a:rPr>
              <a:t>        Nutrition facts:</a:t>
            </a:r>
          </a:p>
          <a:p>
            <a:pPr eaLnBrk="1" hangingPunct="1">
              <a:lnSpc>
                <a:spcPct val="90000"/>
              </a:lnSpc>
            </a:pPr>
            <a:r>
              <a:rPr lang="en-US" sz="1700" dirty="0">
                <a:latin typeface="Courier New" charset="0"/>
                <a:cs typeface="Courier New" charset="0"/>
              </a:rPr>
              <a:t>        &lt;</a:t>
            </a:r>
            <a:r>
              <a:rPr lang="en-US" sz="1700" dirty="0" smtClean="0">
                <a:latin typeface="Courier New" charset="0"/>
                <a:cs typeface="Courier New" charset="0"/>
              </a:rPr>
              <a:t>span&gt;</a:t>
            </a:r>
            <a:r>
              <a:rPr lang="pl-PL" sz="1700" b="1" dirty="0">
                <a:solidFill>
                  <a:schemeClr val="accent6">
                    <a:lumMod val="75000"/>
                  </a:schemeClr>
                </a:solidFill>
                <a:latin typeface="Courier New" charset="0"/>
                <a:cs typeface="Courier New" charset="0"/>
              </a:rPr>
              <a:t>144 kcal</a:t>
            </a:r>
            <a:r>
              <a:rPr lang="en-US" sz="1700" dirty="0">
                <a:latin typeface="Courier New" charset="0"/>
                <a:cs typeface="Courier New" charset="0"/>
              </a:rPr>
              <a:t>&lt;/span&gt;,</a:t>
            </a:r>
          </a:p>
          <a:p>
            <a:pPr eaLnBrk="1" hangingPunct="1">
              <a:lnSpc>
                <a:spcPct val="90000"/>
              </a:lnSpc>
            </a:pPr>
            <a:r>
              <a:rPr lang="en-US" sz="1700" dirty="0">
                <a:latin typeface="Courier New" charset="0"/>
                <a:cs typeface="Courier New" charset="0"/>
              </a:rPr>
              <a:t>    &lt;/div&gt;</a:t>
            </a:r>
          </a:p>
          <a:p>
            <a:pPr eaLnBrk="1" hangingPunct="1">
              <a:lnSpc>
                <a:spcPct val="90000"/>
              </a:lnSpc>
            </a:pPr>
            <a:endParaRPr lang="en-US" sz="1700" dirty="0">
              <a:latin typeface="Courier New" charset="0"/>
              <a:cs typeface="Courier New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1700" dirty="0">
                <a:latin typeface="Courier New" charset="0"/>
                <a:cs typeface="Courier New" charset="0"/>
              </a:rPr>
              <a:t>    Ingredients:</a:t>
            </a:r>
          </a:p>
          <a:p>
            <a:pPr eaLnBrk="1" hangingPunct="1">
              <a:lnSpc>
                <a:spcPct val="90000"/>
              </a:lnSpc>
            </a:pPr>
            <a:r>
              <a:rPr lang="en-US" sz="1700" dirty="0">
                <a:latin typeface="Courier New" charset="0"/>
                <a:cs typeface="Courier New" charset="0"/>
              </a:rPr>
              <a:t>    - &lt;</a:t>
            </a:r>
            <a:r>
              <a:rPr lang="en-US" sz="1700" dirty="0" smtClean="0">
                <a:latin typeface="Courier New" charset="0"/>
                <a:cs typeface="Courier New" charset="0"/>
              </a:rPr>
              <a:t>span&gt;</a:t>
            </a:r>
            <a:r>
              <a:rPr lang="en-US" sz="1700" b="1" dirty="0" smtClean="0">
                <a:solidFill>
                  <a:schemeClr val="accent6">
                    <a:lumMod val="75000"/>
                  </a:schemeClr>
                </a:solidFill>
                <a:latin typeface="Courier New" charset="0"/>
                <a:cs typeface="Courier New" charset="0"/>
              </a:rPr>
              <a:t>800g </a:t>
            </a:r>
            <a:r>
              <a:rPr lang="en-US" sz="1700" b="1" dirty="0">
                <a:solidFill>
                  <a:schemeClr val="accent6">
                    <a:lumMod val="75000"/>
                  </a:schemeClr>
                </a:solidFill>
                <a:latin typeface="Courier New" charset="0"/>
                <a:cs typeface="Courier New" charset="0"/>
              </a:rPr>
              <a:t>small new potato</a:t>
            </a:r>
            <a:r>
              <a:rPr lang="en-US" sz="1700" dirty="0">
                <a:latin typeface="Courier New" charset="0"/>
                <a:cs typeface="Courier New" charset="0"/>
              </a:rPr>
              <a:t>&lt;/span&gt;</a:t>
            </a:r>
          </a:p>
          <a:p>
            <a:pPr eaLnBrk="1" hangingPunct="1">
              <a:lnSpc>
                <a:spcPct val="90000"/>
              </a:lnSpc>
            </a:pPr>
            <a:r>
              <a:rPr lang="en-US" sz="1700" dirty="0">
                <a:latin typeface="Courier New" charset="0"/>
                <a:cs typeface="Courier New" charset="0"/>
              </a:rPr>
              <a:t>    - &lt;</a:t>
            </a:r>
            <a:r>
              <a:rPr lang="en-US" sz="1700" dirty="0" smtClean="0">
                <a:latin typeface="Courier New" charset="0"/>
                <a:cs typeface="Courier New" charset="0"/>
              </a:rPr>
              <a:t>span&gt;</a:t>
            </a:r>
            <a:r>
              <a:rPr lang="en-US" sz="1700" b="1" dirty="0" smtClean="0">
                <a:solidFill>
                  <a:schemeClr val="accent6">
                    <a:lumMod val="75000"/>
                  </a:schemeClr>
                </a:solidFill>
                <a:latin typeface="Courier New" charset="0"/>
                <a:cs typeface="Courier New" charset="0"/>
              </a:rPr>
              <a:t>3 </a:t>
            </a:r>
            <a:r>
              <a:rPr lang="en-US" sz="1700" b="1" dirty="0">
                <a:solidFill>
                  <a:schemeClr val="accent6">
                    <a:lumMod val="75000"/>
                  </a:schemeClr>
                </a:solidFill>
                <a:latin typeface="Courier New" charset="0"/>
                <a:cs typeface="Courier New" charset="0"/>
              </a:rPr>
              <a:t>shallot</a:t>
            </a:r>
            <a:r>
              <a:rPr lang="en-US" sz="1700" dirty="0">
                <a:latin typeface="Courier New" charset="0"/>
                <a:cs typeface="Courier New" charset="0"/>
              </a:rPr>
              <a:t>&lt;/span&gt;</a:t>
            </a:r>
          </a:p>
          <a:p>
            <a:pPr eaLnBrk="1" hangingPunct="1">
              <a:lnSpc>
                <a:spcPct val="90000"/>
              </a:lnSpc>
            </a:pPr>
            <a:r>
              <a:rPr lang="en-US" sz="1700" dirty="0">
                <a:latin typeface="Courier New" charset="0"/>
                <a:cs typeface="Courier New" charset="0"/>
              </a:rPr>
              <a:t>    . . 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-1" y="3738589"/>
            <a:ext cx="9144001" cy="0"/>
          </a:xfrm>
          <a:prstGeom prst="line">
            <a:avLst/>
          </a:prstGeom>
          <a:ln w="92075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84826" y="4235738"/>
            <a:ext cx="8501974" cy="2896901"/>
          </a:xfrm>
          <a:prstGeom prst="rect">
            <a:avLst/>
          </a:prstGeom>
          <a:noFill/>
          <a:ln>
            <a:solidFill>
              <a:srgbClr val="0432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 flipH="1">
            <a:off x="6878436" y="3940562"/>
            <a:ext cx="1206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432FF"/>
                </a:solidFill>
              </a:rPr>
              <a:t>Recipe</a:t>
            </a:r>
            <a:endParaRPr lang="en-US" sz="1800" b="1" dirty="0">
              <a:solidFill>
                <a:srgbClr val="0432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9652" y="4760731"/>
            <a:ext cx="8073957" cy="2365766"/>
          </a:xfrm>
          <a:prstGeom prst="rect">
            <a:avLst/>
          </a:prstGeom>
          <a:noFill/>
          <a:ln>
            <a:solidFill>
              <a:srgbClr val="0432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 flipH="1">
            <a:off x="6810982" y="4415424"/>
            <a:ext cx="1206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432FF"/>
                </a:solidFill>
              </a:rPr>
              <a:t>Nutrition</a:t>
            </a:r>
            <a:endParaRPr lang="en-US" sz="1800" b="1" dirty="0">
              <a:solidFill>
                <a:srgbClr val="0432F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01950" y="5176935"/>
            <a:ext cx="3356042" cy="263424"/>
          </a:xfrm>
          <a:prstGeom prst="rect">
            <a:avLst/>
          </a:prstGeom>
          <a:noFill/>
          <a:ln>
            <a:solidFill>
              <a:srgbClr val="0432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 flipH="1">
            <a:off x="4357992" y="5109382"/>
            <a:ext cx="1206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432FF"/>
                </a:solidFill>
              </a:rPr>
              <a:t>Calories</a:t>
            </a:r>
            <a:endParaRPr lang="en-US" sz="1800" b="1" dirty="0">
              <a:solidFill>
                <a:srgbClr val="0432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84697" y="6118790"/>
            <a:ext cx="4546059" cy="566874"/>
          </a:xfrm>
          <a:prstGeom prst="rect">
            <a:avLst/>
          </a:prstGeom>
          <a:noFill/>
          <a:ln>
            <a:solidFill>
              <a:srgbClr val="0432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 flipH="1">
            <a:off x="5326548" y="6187897"/>
            <a:ext cx="1484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smtClean="0">
                <a:solidFill>
                  <a:srgbClr val="0432FF"/>
                </a:solidFill>
              </a:rPr>
              <a:t>Ingridients</a:t>
            </a:r>
            <a:endParaRPr lang="en-US" sz="1800" b="1" dirty="0">
              <a:solidFill>
                <a:srgbClr val="0432FF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63506" y="4235447"/>
            <a:ext cx="3860517" cy="263057"/>
          </a:xfrm>
          <a:prstGeom prst="rect">
            <a:avLst/>
          </a:prstGeom>
          <a:noFill/>
          <a:ln>
            <a:solidFill>
              <a:srgbClr val="0432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 flipH="1">
            <a:off x="4425985" y="4194000"/>
            <a:ext cx="1206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432FF"/>
                </a:solidFill>
              </a:rPr>
              <a:t>Title</a:t>
            </a:r>
            <a:endParaRPr lang="en-US" sz="18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27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SOA</a:t>
            </a:r>
          </a:p>
          <a:p>
            <a:r>
              <a:rPr lang="en-US" dirty="0" smtClean="0"/>
              <a:t>Metadata registration</a:t>
            </a:r>
          </a:p>
          <a:p>
            <a:r>
              <a:rPr lang="en-US" dirty="0" err="1" smtClean="0"/>
              <a:t>Bioschemas</a:t>
            </a:r>
            <a:endParaRPr lang="en-US" dirty="0" smtClean="0"/>
          </a:p>
          <a:p>
            <a:r>
              <a:rPr lang="en-US" dirty="0" err="1" smtClean="0"/>
              <a:t>Bioschemas</a:t>
            </a:r>
            <a:r>
              <a:rPr lang="en-US" dirty="0" smtClean="0"/>
              <a:t> for Beacon </a:t>
            </a:r>
            <a:r>
              <a:rPr lang="en-US" dirty="0" smtClean="0"/>
              <a:t>discovery</a:t>
            </a:r>
          </a:p>
          <a:p>
            <a:r>
              <a:rPr lang="en-US" dirty="0" err="1" smtClean="0"/>
              <a:t>Bioschemas</a:t>
            </a:r>
            <a:r>
              <a:rPr lang="en-US" dirty="0" smtClean="0"/>
              <a:t> beacon mockup</a:t>
            </a:r>
            <a:endParaRPr lang="en-US" dirty="0" smtClean="0"/>
          </a:p>
          <a:p>
            <a:r>
              <a:rPr lang="en-US" dirty="0" smtClean="0"/>
              <a:t>Registry </a:t>
            </a:r>
            <a:r>
              <a:rPr lang="en-US" dirty="0"/>
              <a:t>ideas</a:t>
            </a:r>
          </a:p>
          <a:p>
            <a:pPr lvl="1"/>
            <a:r>
              <a:rPr lang="en-US" dirty="0"/>
              <a:t>A list in GitHub</a:t>
            </a:r>
          </a:p>
          <a:p>
            <a:pPr lvl="1"/>
            <a:r>
              <a:rPr lang="en-US" dirty="0"/>
              <a:t>DNS</a:t>
            </a:r>
          </a:p>
          <a:p>
            <a:pPr lvl="1"/>
            <a:r>
              <a:rPr lang="en-US" dirty="0"/>
              <a:t>Peer to Peer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29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assic potato salad   BBC Good Foo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33"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3" name="TextBox 5"/>
          <p:cNvSpPr txBox="1">
            <a:spLocks noChangeArrowheads="1"/>
          </p:cNvSpPr>
          <p:nvPr/>
        </p:nvSpPr>
        <p:spPr bwMode="auto">
          <a:xfrm>
            <a:off x="0" y="3722524"/>
            <a:ext cx="9142039" cy="315752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xtLst/>
        </p:spPr>
        <p:txBody>
          <a:bodyPr wrap="square" lIns="91435" tIns="45718" rIns="91435" bIns="45718" anchor="b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endParaRPr lang="en-US" sz="1700" dirty="0">
              <a:latin typeface="Courier New" charset="0"/>
              <a:cs typeface="Courier New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1700" dirty="0">
                <a:latin typeface="Courier New" charset="0"/>
                <a:cs typeface="Courier New" charset="0"/>
              </a:rPr>
              <a:t>&lt;div </a:t>
            </a:r>
            <a:r>
              <a:rPr lang="en-US" sz="1700" dirty="0" err="1">
                <a:solidFill>
                  <a:srgbClr val="0432FF"/>
                </a:solidFill>
                <a:latin typeface="Courier New" charset="0"/>
                <a:cs typeface="Courier New" charset="0"/>
              </a:rPr>
              <a:t>itemscope</a:t>
            </a:r>
            <a:r>
              <a:rPr lang="en-US" sz="1700" dirty="0">
                <a:solidFill>
                  <a:srgbClr val="0432FF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700" dirty="0" err="1">
                <a:solidFill>
                  <a:srgbClr val="0432FF"/>
                </a:solidFill>
                <a:latin typeface="Courier New" charset="0"/>
                <a:cs typeface="Courier New" charset="0"/>
              </a:rPr>
              <a:t>i</a:t>
            </a:r>
            <a:r>
              <a:rPr lang="en-US" sz="1700" dirty="0" err="1">
                <a:solidFill>
                  <a:srgbClr val="0000FF"/>
                </a:solidFill>
                <a:latin typeface="Courier New" charset="0"/>
                <a:cs typeface="Courier New" charset="0"/>
              </a:rPr>
              <a:t>temtype</a:t>
            </a:r>
            <a:r>
              <a:rPr lang="en-US" sz="1700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="http://</a:t>
            </a:r>
            <a:r>
              <a:rPr lang="en-US" sz="1700" dirty="0" err="1">
                <a:solidFill>
                  <a:srgbClr val="0000FF"/>
                </a:solidFill>
                <a:latin typeface="Courier New" charset="0"/>
                <a:cs typeface="Courier New" charset="0"/>
              </a:rPr>
              <a:t>schema.org</a:t>
            </a:r>
            <a:r>
              <a:rPr lang="en-US" sz="1700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/</a:t>
            </a:r>
            <a:r>
              <a:rPr lang="en-US" sz="17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Recipe</a:t>
            </a:r>
            <a:r>
              <a:rPr lang="en-US" sz="1700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"</a:t>
            </a:r>
            <a:r>
              <a:rPr lang="en-US" sz="1700" dirty="0">
                <a:latin typeface="Courier New" charset="0"/>
                <a:cs typeface="Courier New" charset="0"/>
              </a:rPr>
              <a:t>&gt;</a:t>
            </a:r>
          </a:p>
          <a:p>
            <a:pPr eaLnBrk="1" hangingPunct="1">
              <a:lnSpc>
                <a:spcPct val="90000"/>
              </a:lnSpc>
            </a:pPr>
            <a:r>
              <a:rPr lang="en-US" sz="1700" dirty="0">
                <a:latin typeface="Courier New" charset="0"/>
                <a:cs typeface="Courier New" charset="0"/>
              </a:rPr>
              <a:t> </a:t>
            </a:r>
            <a:r>
              <a:rPr lang="en-US" sz="1700" dirty="0" smtClean="0">
                <a:latin typeface="Courier New" charset="0"/>
                <a:cs typeface="Courier New" charset="0"/>
              </a:rPr>
              <a:t>   &lt;</a:t>
            </a:r>
            <a:r>
              <a:rPr lang="en-US" sz="1700" dirty="0">
                <a:latin typeface="Courier New" charset="0"/>
                <a:cs typeface="Courier New" charset="0"/>
              </a:rPr>
              <a:t>h1 </a:t>
            </a:r>
            <a:r>
              <a:rPr lang="en-US" sz="1700" dirty="0">
                <a:solidFill>
                  <a:srgbClr val="0432FF"/>
                </a:solidFill>
                <a:latin typeface="Courier New" charset="0"/>
                <a:cs typeface="Courier New" charset="0"/>
              </a:rPr>
              <a:t>itemprop="</a:t>
            </a:r>
            <a:r>
              <a:rPr lang="en-US" sz="1700" b="1" dirty="0">
                <a:solidFill>
                  <a:srgbClr val="0432FF"/>
                </a:solidFill>
                <a:latin typeface="Courier New" charset="0"/>
                <a:cs typeface="Courier New" charset="0"/>
              </a:rPr>
              <a:t>name</a:t>
            </a:r>
            <a:r>
              <a:rPr lang="en-US" sz="1700" dirty="0">
                <a:solidFill>
                  <a:srgbClr val="0432FF"/>
                </a:solidFill>
                <a:latin typeface="Courier New" charset="0"/>
                <a:cs typeface="Courier New" charset="0"/>
              </a:rPr>
              <a:t>"</a:t>
            </a:r>
            <a:r>
              <a:rPr lang="en-US" sz="1700" dirty="0">
                <a:latin typeface="Courier New" charset="0"/>
                <a:cs typeface="Courier New" charset="0"/>
              </a:rPr>
              <a:t>&gt;</a:t>
            </a:r>
            <a:r>
              <a:rPr lang="en-US" sz="1700" b="1" dirty="0">
                <a:solidFill>
                  <a:schemeClr val="accent6">
                    <a:lumMod val="75000"/>
                  </a:schemeClr>
                </a:solidFill>
                <a:latin typeface="Courier New" charset="0"/>
                <a:cs typeface="Courier New" charset="0"/>
              </a:rPr>
              <a:t>Classic potato salad</a:t>
            </a:r>
            <a:r>
              <a:rPr lang="en-US" sz="1700" dirty="0">
                <a:latin typeface="Courier New" charset="0"/>
                <a:cs typeface="Courier New" charset="0"/>
              </a:rPr>
              <a:t>&lt;/h1&gt;</a:t>
            </a:r>
          </a:p>
          <a:p>
            <a:pPr eaLnBrk="1" hangingPunct="1">
              <a:lnSpc>
                <a:spcPct val="90000"/>
              </a:lnSpc>
            </a:pPr>
            <a:r>
              <a:rPr lang="en-US" sz="1700" dirty="0">
                <a:latin typeface="Courier New" charset="0"/>
                <a:cs typeface="Courier New" charset="0"/>
              </a:rPr>
              <a:t>    &lt;div </a:t>
            </a:r>
            <a:r>
              <a:rPr lang="en-US" sz="1700" dirty="0" err="1">
                <a:solidFill>
                  <a:srgbClr val="0000FF"/>
                </a:solidFill>
                <a:latin typeface="Courier New" charset="0"/>
                <a:cs typeface="Courier New" charset="0"/>
              </a:rPr>
              <a:t>itemprop</a:t>
            </a:r>
            <a:r>
              <a:rPr lang="en-US" sz="1700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="</a:t>
            </a:r>
            <a:r>
              <a:rPr lang="en-US" sz="17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nutrition</a:t>
            </a:r>
            <a:r>
              <a:rPr lang="en-US" sz="1700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” </a:t>
            </a:r>
            <a:r>
              <a:rPr lang="en-US" sz="1700" dirty="0" err="1">
                <a:solidFill>
                  <a:srgbClr val="0000FF"/>
                </a:solidFill>
                <a:latin typeface="Courier New" charset="0"/>
                <a:cs typeface="Courier New" charset="0"/>
              </a:rPr>
              <a:t>itemscope</a:t>
            </a:r>
            <a:endParaRPr lang="en-US" sz="1700" dirty="0">
              <a:solidFill>
                <a:srgbClr val="0000FF"/>
              </a:solidFill>
              <a:latin typeface="Courier New" charset="0"/>
              <a:cs typeface="Courier New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1700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	</a:t>
            </a:r>
            <a:r>
              <a:rPr lang="en-US" sz="1700" dirty="0" err="1">
                <a:solidFill>
                  <a:srgbClr val="0000FF"/>
                </a:solidFill>
                <a:latin typeface="Courier New" charset="0"/>
                <a:cs typeface="Courier New" charset="0"/>
              </a:rPr>
              <a:t>itemtype</a:t>
            </a:r>
            <a:r>
              <a:rPr lang="en-US" sz="1700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="http://</a:t>
            </a:r>
            <a:r>
              <a:rPr lang="en-US" sz="1700" dirty="0" err="1">
                <a:solidFill>
                  <a:srgbClr val="0000FF"/>
                </a:solidFill>
                <a:latin typeface="Courier New" charset="0"/>
                <a:cs typeface="Courier New" charset="0"/>
              </a:rPr>
              <a:t>schema.org</a:t>
            </a:r>
            <a:r>
              <a:rPr lang="en-US" sz="1700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/</a:t>
            </a:r>
            <a:r>
              <a:rPr lang="en-US" sz="1700" b="1" dirty="0" err="1">
                <a:solidFill>
                  <a:srgbClr val="0000FF"/>
                </a:solidFill>
                <a:latin typeface="Courier New" charset="0"/>
                <a:cs typeface="Courier New" charset="0"/>
              </a:rPr>
              <a:t>NutritionInformation</a:t>
            </a:r>
            <a:r>
              <a:rPr lang="en-US" sz="1700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"</a:t>
            </a:r>
            <a:r>
              <a:rPr lang="en-US" sz="1700" dirty="0">
                <a:latin typeface="Courier New" charset="0"/>
                <a:cs typeface="Courier New" charset="0"/>
              </a:rPr>
              <a:t>&gt;</a:t>
            </a:r>
          </a:p>
          <a:p>
            <a:pPr eaLnBrk="1" hangingPunct="1">
              <a:lnSpc>
                <a:spcPct val="90000"/>
              </a:lnSpc>
            </a:pPr>
            <a:r>
              <a:rPr lang="en-US" sz="1700" dirty="0">
                <a:latin typeface="Courier New" charset="0"/>
                <a:cs typeface="Courier New" charset="0"/>
              </a:rPr>
              <a:t>        Nutrition facts:</a:t>
            </a:r>
          </a:p>
          <a:p>
            <a:pPr eaLnBrk="1" hangingPunct="1">
              <a:lnSpc>
                <a:spcPct val="90000"/>
              </a:lnSpc>
            </a:pPr>
            <a:r>
              <a:rPr lang="en-US" sz="1700" dirty="0">
                <a:latin typeface="Courier New" charset="0"/>
                <a:cs typeface="Courier New" charset="0"/>
              </a:rPr>
              <a:t>        &lt;span </a:t>
            </a:r>
            <a:r>
              <a:rPr lang="en-US" sz="1700" dirty="0" err="1">
                <a:solidFill>
                  <a:srgbClr val="0000FF"/>
                </a:solidFill>
                <a:latin typeface="Courier New" charset="0"/>
                <a:cs typeface="Courier New" charset="0"/>
              </a:rPr>
              <a:t>itemprop</a:t>
            </a:r>
            <a:r>
              <a:rPr lang="en-US" sz="1700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="</a:t>
            </a:r>
            <a:r>
              <a:rPr lang="en-US" sz="17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calories</a:t>
            </a:r>
            <a:r>
              <a:rPr lang="en-US" sz="1700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"</a:t>
            </a:r>
            <a:r>
              <a:rPr lang="en-US" sz="1700" dirty="0">
                <a:latin typeface="Courier New" charset="0"/>
                <a:cs typeface="Courier New" charset="0"/>
              </a:rPr>
              <a:t>&gt;</a:t>
            </a:r>
            <a:r>
              <a:rPr lang="pl-PL" sz="1700" b="1" dirty="0">
                <a:solidFill>
                  <a:schemeClr val="accent6">
                    <a:lumMod val="75000"/>
                  </a:schemeClr>
                </a:solidFill>
                <a:latin typeface="Courier New" charset="0"/>
                <a:cs typeface="Courier New" charset="0"/>
              </a:rPr>
              <a:t>144 kcal</a:t>
            </a:r>
            <a:r>
              <a:rPr lang="en-US" sz="1700" dirty="0">
                <a:latin typeface="Courier New" charset="0"/>
                <a:cs typeface="Courier New" charset="0"/>
              </a:rPr>
              <a:t>&lt;/span&gt;,</a:t>
            </a:r>
          </a:p>
          <a:p>
            <a:pPr eaLnBrk="1" hangingPunct="1">
              <a:lnSpc>
                <a:spcPct val="90000"/>
              </a:lnSpc>
            </a:pPr>
            <a:r>
              <a:rPr lang="en-US" sz="1700" dirty="0">
                <a:latin typeface="Courier New" charset="0"/>
                <a:cs typeface="Courier New" charset="0"/>
              </a:rPr>
              <a:t>    &lt;/div&gt;</a:t>
            </a:r>
          </a:p>
          <a:p>
            <a:pPr eaLnBrk="1" hangingPunct="1">
              <a:lnSpc>
                <a:spcPct val="90000"/>
              </a:lnSpc>
            </a:pPr>
            <a:endParaRPr lang="en-US" sz="1700" dirty="0">
              <a:latin typeface="Courier New" charset="0"/>
              <a:cs typeface="Courier New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1700" dirty="0">
                <a:latin typeface="Courier New" charset="0"/>
                <a:cs typeface="Courier New" charset="0"/>
              </a:rPr>
              <a:t>    Ingredients:</a:t>
            </a:r>
          </a:p>
          <a:p>
            <a:pPr eaLnBrk="1" hangingPunct="1">
              <a:lnSpc>
                <a:spcPct val="90000"/>
              </a:lnSpc>
            </a:pPr>
            <a:r>
              <a:rPr lang="en-US" sz="1700" dirty="0">
                <a:latin typeface="Courier New" charset="0"/>
                <a:cs typeface="Courier New" charset="0"/>
              </a:rPr>
              <a:t>    - &lt;span </a:t>
            </a:r>
            <a:r>
              <a:rPr lang="en-US" sz="1700" dirty="0" err="1">
                <a:solidFill>
                  <a:srgbClr val="0000FF"/>
                </a:solidFill>
                <a:latin typeface="Courier New" charset="0"/>
                <a:cs typeface="Courier New" charset="0"/>
              </a:rPr>
              <a:t>itemprop</a:t>
            </a:r>
            <a:r>
              <a:rPr lang="en-US" sz="1700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="</a:t>
            </a:r>
            <a:r>
              <a:rPr lang="en-US" sz="1700" b="1" dirty="0" err="1">
                <a:solidFill>
                  <a:srgbClr val="0000FF"/>
                </a:solidFill>
                <a:latin typeface="Courier New" charset="0"/>
                <a:cs typeface="Courier New" charset="0"/>
              </a:rPr>
              <a:t>recipeIngredient</a:t>
            </a:r>
            <a:r>
              <a:rPr lang="en-US" sz="1700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"</a:t>
            </a:r>
            <a:r>
              <a:rPr lang="en-US" sz="1700" dirty="0">
                <a:latin typeface="Courier New" charset="0"/>
                <a:cs typeface="Courier New" charset="0"/>
              </a:rPr>
              <a:t>&gt;</a:t>
            </a:r>
            <a:r>
              <a:rPr lang="en-US" sz="1700" b="1" dirty="0">
                <a:solidFill>
                  <a:schemeClr val="accent6">
                    <a:lumMod val="75000"/>
                  </a:schemeClr>
                </a:solidFill>
                <a:latin typeface="Courier New" charset="0"/>
                <a:cs typeface="Courier New" charset="0"/>
              </a:rPr>
              <a:t>800g small new potato</a:t>
            </a:r>
            <a:r>
              <a:rPr lang="en-US" sz="1700" dirty="0">
                <a:latin typeface="Courier New" charset="0"/>
                <a:cs typeface="Courier New" charset="0"/>
              </a:rPr>
              <a:t>&lt;/span&gt;</a:t>
            </a:r>
          </a:p>
          <a:p>
            <a:pPr eaLnBrk="1" hangingPunct="1">
              <a:lnSpc>
                <a:spcPct val="90000"/>
              </a:lnSpc>
            </a:pPr>
            <a:r>
              <a:rPr lang="en-US" sz="1700" dirty="0">
                <a:latin typeface="Courier New" charset="0"/>
                <a:cs typeface="Courier New" charset="0"/>
              </a:rPr>
              <a:t>    - &lt;span </a:t>
            </a:r>
            <a:r>
              <a:rPr lang="en-US" sz="1700" dirty="0" err="1">
                <a:solidFill>
                  <a:srgbClr val="0000FF"/>
                </a:solidFill>
                <a:latin typeface="Courier New" charset="0"/>
                <a:cs typeface="Courier New" charset="0"/>
              </a:rPr>
              <a:t>itemprop</a:t>
            </a:r>
            <a:r>
              <a:rPr lang="en-US" sz="1700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="</a:t>
            </a:r>
            <a:r>
              <a:rPr lang="en-US" sz="1700" b="1" dirty="0" err="1">
                <a:solidFill>
                  <a:srgbClr val="0000FF"/>
                </a:solidFill>
                <a:latin typeface="Courier New" charset="0"/>
                <a:cs typeface="Courier New" charset="0"/>
              </a:rPr>
              <a:t>recipeIngredient</a:t>
            </a:r>
            <a:r>
              <a:rPr lang="en-US" sz="1700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"</a:t>
            </a:r>
            <a:r>
              <a:rPr lang="en-US" sz="1700" dirty="0">
                <a:latin typeface="Courier New" charset="0"/>
                <a:cs typeface="Courier New" charset="0"/>
              </a:rPr>
              <a:t>&gt;</a:t>
            </a:r>
            <a:r>
              <a:rPr lang="en-US" sz="1700" b="1" dirty="0">
                <a:solidFill>
                  <a:schemeClr val="accent6">
                    <a:lumMod val="75000"/>
                  </a:schemeClr>
                </a:solidFill>
                <a:latin typeface="Courier New" charset="0"/>
                <a:cs typeface="Courier New" charset="0"/>
              </a:rPr>
              <a:t>3 shallot</a:t>
            </a:r>
            <a:r>
              <a:rPr lang="en-US" sz="1700" dirty="0">
                <a:latin typeface="Courier New" charset="0"/>
                <a:cs typeface="Courier New" charset="0"/>
              </a:rPr>
              <a:t>&lt;/span&gt;</a:t>
            </a:r>
          </a:p>
          <a:p>
            <a:pPr eaLnBrk="1" hangingPunct="1">
              <a:lnSpc>
                <a:spcPct val="90000"/>
              </a:lnSpc>
            </a:pPr>
            <a:r>
              <a:rPr lang="en-US" sz="1700" dirty="0">
                <a:latin typeface="Courier New" charset="0"/>
                <a:cs typeface="Courier New" charset="0"/>
              </a:rPr>
              <a:t>    . . .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-1" y="2871227"/>
            <a:ext cx="9142039" cy="113586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pic>
        <p:nvPicPr>
          <p:cNvPr id="8" name="Picture 3" title="Logos of Google, Yahoo, Yandex and B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" t="9688" r="2206" b="2898"/>
          <a:stretch>
            <a:fillRect/>
          </a:stretch>
        </p:blipFill>
        <p:spPr bwMode="auto">
          <a:xfrm>
            <a:off x="6732240" y="2924944"/>
            <a:ext cx="2319757" cy="1044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solidFill>
            <a:schemeClr val="bg1">
              <a:alpha val="80000"/>
            </a:schemeClr>
          </a:solidFill>
        </p:spPr>
        <p:txBody>
          <a:bodyPr>
            <a:noAutofit/>
          </a:bodyPr>
          <a:lstStyle/>
          <a:p>
            <a:r>
              <a:rPr lang="en-US" sz="4000" dirty="0" smtClean="0"/>
              <a:t>Structured data markup for web pages</a:t>
            </a:r>
            <a:endParaRPr lang="en-US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0" y="2871227"/>
            <a:ext cx="2622826" cy="10618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 smtClean="0"/>
              <a:t>RDFa</a:t>
            </a:r>
            <a:endParaRPr lang="en-US" sz="2100" dirty="0" smtClean="0"/>
          </a:p>
          <a:p>
            <a:pPr algn="ctr"/>
            <a:r>
              <a:rPr lang="en-US" sz="2100" dirty="0" smtClean="0"/>
              <a:t>JSON-LD</a:t>
            </a:r>
          </a:p>
          <a:p>
            <a:pPr algn="ctr"/>
            <a:r>
              <a:rPr lang="en-US" sz="2100" b="1" u="sng" dirty="0" smtClean="0"/>
              <a:t>Microdata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59738" y="3553923"/>
            <a:ext cx="1622560" cy="400110"/>
          </a:xfrm>
          <a:prstGeom prst="rect">
            <a:avLst/>
          </a:prstGeom>
          <a:solidFill>
            <a:srgbClr val="749F28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With markup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1" name="Picture 10" descr="schema-org-arial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8" t="26900" r="10821" b="33070"/>
          <a:stretch/>
        </p:blipFill>
        <p:spPr>
          <a:xfrm>
            <a:off x="2431703" y="2878766"/>
            <a:ext cx="4084513" cy="1128320"/>
          </a:xfrm>
          <a:prstGeom prst="rect">
            <a:avLst/>
          </a:prstGeom>
          <a:ln w="3175">
            <a:noFill/>
          </a:ln>
        </p:spPr>
      </p:pic>
    </p:spTree>
    <p:extLst>
      <p:ext uri="{BB962C8B-B14F-4D97-AF65-F5344CB8AC3E}">
        <p14:creationId xmlns:p14="http://schemas.microsoft.com/office/powerpoint/2010/main" val="11944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728"/>
            <a:ext cx="9144000" cy="601769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  <a:solidFill>
            <a:schemeClr val="bg1">
              <a:alpha val="80000"/>
            </a:schemeClr>
          </a:solidFill>
        </p:spPr>
        <p:txBody>
          <a:bodyPr>
            <a:noAutofit/>
          </a:bodyPr>
          <a:lstStyle/>
          <a:p>
            <a:r>
              <a:rPr lang="en-US" sz="4000" dirty="0" smtClean="0"/>
              <a:t>Structured data markup for web pages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9378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tato salad   Google Search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637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3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 err="1" smtClean="0"/>
              <a:t>Bioschemas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2169459"/>
            <a:ext cx="8399929" cy="395670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dirty="0" err="1" smtClean="0"/>
              <a:t>Schema.org</a:t>
            </a:r>
            <a:r>
              <a:rPr lang="en-US" sz="4800" dirty="0" smtClean="0"/>
              <a:t> for biological</a:t>
            </a:r>
            <a:br>
              <a:rPr lang="en-US" sz="4800" dirty="0" smtClean="0"/>
            </a:br>
            <a:r>
              <a:rPr lang="en-US" sz="4800" dirty="0" smtClean="0"/>
              <a:t>related information</a:t>
            </a:r>
          </a:p>
          <a:p>
            <a:pPr marL="0" indent="0" algn="ctr">
              <a:buNone/>
            </a:pPr>
            <a:endParaRPr lang="en-US" sz="4800" dirty="0" smtClean="0"/>
          </a:p>
          <a:p>
            <a:pPr marL="0" indent="0" algn="ctr">
              <a:buNone/>
            </a:pPr>
            <a:r>
              <a:rPr lang="en-US" sz="4800" dirty="0" smtClean="0"/>
              <a:t>Minimum properties</a:t>
            </a:r>
            <a:br>
              <a:rPr lang="en-US" sz="4800" dirty="0" smtClean="0"/>
            </a:br>
            <a:r>
              <a:rPr lang="en-US" sz="4800" dirty="0" smtClean="0"/>
              <a:t>for finding data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0579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BioSchemas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6641"/>
            <a:ext cx="8229600" cy="209464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Specification on top of </a:t>
            </a:r>
            <a:r>
              <a:rPr lang="en-US" b="1" dirty="0" smtClean="0">
                <a:solidFill>
                  <a:srgbClr val="953735"/>
                </a:solidFill>
              </a:rPr>
              <a:t>schema.or</a:t>
            </a:r>
            <a:r>
              <a:rPr lang="en-US" b="1" dirty="0">
                <a:solidFill>
                  <a:srgbClr val="953735"/>
                </a:solidFill>
              </a:rPr>
              <a:t>g</a:t>
            </a:r>
            <a:endParaRPr lang="en-US" dirty="0">
              <a:solidFill>
                <a:srgbClr val="7F7F7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en-US" sz="2800" dirty="0" smtClean="0">
                <a:solidFill>
                  <a:srgbClr val="7F7F7F"/>
                </a:solidFill>
              </a:rPr>
              <a:t>Layer of constrains + documentation + extensions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131700" y="3197478"/>
            <a:ext cx="3118950" cy="32376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Specification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 descr="schema-org-arial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8" t="26900" r="10821" b="33070"/>
          <a:stretch/>
        </p:blipFill>
        <p:spPr>
          <a:xfrm>
            <a:off x="4971751" y="3350791"/>
            <a:ext cx="1192539" cy="329431"/>
          </a:xfrm>
          <a:prstGeom prst="rect">
            <a:avLst/>
          </a:prstGeom>
          <a:ln w="3175"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196886" y="3627931"/>
            <a:ext cx="2970451" cy="1941614"/>
          </a:xfrm>
          <a:prstGeom prst="rect">
            <a:avLst/>
          </a:prstGeom>
          <a:solidFill>
            <a:srgbClr val="85000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800" dirty="0" smtClean="0">
                <a:solidFill>
                  <a:schemeClr val="bg1"/>
                </a:solidFill>
              </a:rPr>
              <a:t>Data model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69153" y="3999065"/>
            <a:ext cx="2832998" cy="294889"/>
          </a:xfrm>
          <a:prstGeom prst="rect">
            <a:avLst/>
          </a:prstGeom>
          <a:solidFill>
            <a:srgbClr val="77933C"/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 smtClean="0">
                <a:solidFill>
                  <a:schemeClr val="bg1"/>
                </a:solidFill>
              </a:rPr>
              <a:t>Minimum information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58829" y="4387045"/>
            <a:ext cx="2843322" cy="29488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 smtClean="0">
                <a:solidFill>
                  <a:schemeClr val="bg1"/>
                </a:solidFill>
              </a:rPr>
              <a:t>Controlled vocabularies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58829" y="4785802"/>
            <a:ext cx="2843322" cy="29488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 smtClean="0"/>
              <a:t>Cardinality</a:t>
            </a:r>
            <a:endParaRPr lang="en-US" sz="18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3196886" y="5642011"/>
            <a:ext cx="2971319" cy="703379"/>
            <a:chOff x="1593781" y="4694384"/>
            <a:chExt cx="5801556" cy="1033040"/>
          </a:xfrm>
        </p:grpSpPr>
        <p:sp>
          <p:nvSpPr>
            <p:cNvPr id="22" name="Rectangle 21"/>
            <p:cNvSpPr/>
            <p:nvPr/>
          </p:nvSpPr>
          <p:spPr>
            <a:xfrm>
              <a:off x="1593781" y="4694384"/>
              <a:ext cx="5799861" cy="4497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Documentation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595476" y="5277635"/>
              <a:ext cx="5799861" cy="4497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Examples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3258829" y="5183201"/>
            <a:ext cx="2843322" cy="29488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 smtClean="0"/>
              <a:t>New (properties | types)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1317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vised Life Science Event Specification   Google Docs0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6" r="14213" b="12069"/>
          <a:stretch/>
        </p:blipFill>
        <p:spPr>
          <a:xfrm>
            <a:off x="564480" y="732109"/>
            <a:ext cx="8579520" cy="6125891"/>
          </a:xfrm>
          <a:prstGeom prst="rect">
            <a:avLst/>
          </a:prstGeom>
        </p:spPr>
      </p:pic>
      <p:pic>
        <p:nvPicPr>
          <p:cNvPr id="3" name="Picture 2" descr="Revised Life Science Event Specification   Google Doc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54" r="10146" b="60774"/>
          <a:stretch/>
        </p:blipFill>
        <p:spPr>
          <a:xfrm>
            <a:off x="1397802" y="35569"/>
            <a:ext cx="6348034" cy="747059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1720720" y="718236"/>
            <a:ext cx="5785638" cy="1956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7464819" y="0"/>
            <a:ext cx="1679181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679181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Revised Life Science Event Specification   Google Docs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6" t="8529" r="33549" b="73696"/>
          <a:stretch/>
        </p:blipFill>
        <p:spPr>
          <a:xfrm>
            <a:off x="2116769" y="5969428"/>
            <a:ext cx="5047519" cy="888571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703080" y="5949859"/>
            <a:ext cx="5785638" cy="1956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254786" y="1729736"/>
            <a:ext cx="3733599" cy="5128264"/>
          </a:xfrm>
          <a:prstGeom prst="rect">
            <a:avLst/>
          </a:prstGeom>
          <a:solidFill>
            <a:srgbClr val="850002">
              <a:alpha val="30000"/>
            </a:srgbClr>
          </a:solidFill>
          <a:ln w="38100">
            <a:solidFill>
              <a:srgbClr val="85000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25627" y="1729736"/>
            <a:ext cx="293748" cy="5128264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355507" y="1729736"/>
            <a:ext cx="293748" cy="5128264"/>
          </a:xfrm>
          <a:prstGeom prst="rect">
            <a:avLst/>
          </a:prstGeom>
          <a:solidFill>
            <a:schemeClr val="accent3">
              <a:lumMod val="75000"/>
              <a:alpha val="30000"/>
            </a:schemeClr>
          </a:solidFill>
          <a:ln w="381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685387" y="1729736"/>
            <a:ext cx="343508" cy="5128264"/>
          </a:xfrm>
          <a:prstGeom prst="rect">
            <a:avLst/>
          </a:prstGeom>
          <a:solidFill>
            <a:schemeClr val="accent1">
              <a:lumMod val="75000"/>
              <a:alpha val="30000"/>
            </a:schemeClr>
          </a:solidFill>
          <a:ln w="38100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466267" y="2351747"/>
            <a:ext cx="2832998" cy="333467"/>
          </a:xfrm>
          <a:prstGeom prst="rect">
            <a:avLst/>
          </a:prstGeom>
          <a:solidFill>
            <a:srgbClr val="77933C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bg1"/>
                </a:solidFill>
              </a:rPr>
              <a:t>Minimum information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806347" y="2747283"/>
            <a:ext cx="2843322" cy="33346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bg1"/>
                </a:solidFill>
              </a:rPr>
              <a:t>Controlled vocabularies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139507" y="3144824"/>
            <a:ext cx="2843322" cy="33346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/>
              <a:t>Cardinality</a:t>
            </a:r>
            <a:endParaRPr lang="en-US" sz="2000" dirty="0"/>
          </a:p>
        </p:txBody>
      </p:sp>
      <p:sp>
        <p:nvSpPr>
          <p:cNvPr id="16" name="Rectangle 15"/>
          <p:cNvSpPr/>
          <p:nvPr/>
        </p:nvSpPr>
        <p:spPr>
          <a:xfrm>
            <a:off x="5669860" y="1949384"/>
            <a:ext cx="2843322" cy="333467"/>
          </a:xfrm>
          <a:prstGeom prst="rect">
            <a:avLst/>
          </a:prstGeom>
          <a:solidFill>
            <a:srgbClr val="850002"/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/>
              <a:t>Data model</a:t>
            </a:r>
            <a:endParaRPr lang="en-US" sz="2000" dirty="0"/>
          </a:p>
        </p:txBody>
      </p:sp>
      <p:sp>
        <p:nvSpPr>
          <p:cNvPr id="17" name="Rectangle 16"/>
          <p:cNvSpPr/>
          <p:nvPr/>
        </p:nvSpPr>
        <p:spPr>
          <a:xfrm>
            <a:off x="5742627" y="6040539"/>
            <a:ext cx="2843322" cy="3417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/>
              <a:t>New properties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6888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1"/>
          <p:cNvSpPr>
            <a:spLocks noGrp="1"/>
          </p:cNvSpPr>
          <p:nvPr>
            <p:ph type="title"/>
          </p:nvPr>
        </p:nvSpPr>
        <p:spPr>
          <a:xfrm>
            <a:off x="394448" y="107494"/>
            <a:ext cx="8187956" cy="1193210"/>
          </a:xfrm>
        </p:spPr>
        <p:txBody>
          <a:bodyPr>
            <a:normAutofit/>
          </a:bodyPr>
          <a:lstStyle/>
          <a:p>
            <a:r>
              <a:rPr lang="en-US" dirty="0" smtClean="0"/>
              <a:t>Access to structured data</a:t>
            </a:r>
            <a:br>
              <a:rPr lang="en-US" dirty="0" smtClean="0"/>
            </a:br>
            <a:r>
              <a:rPr lang="en-US" sz="2700" dirty="0" smtClean="0"/>
              <a:t>in web pages via Bioschemas</a:t>
            </a:r>
            <a:endParaRPr lang="en-US" sz="27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1810869" y="1825270"/>
            <a:ext cx="5969808" cy="4518457"/>
            <a:chOff x="2195783" y="2022490"/>
            <a:chExt cx="5423528" cy="4104987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6017" y="4854021"/>
              <a:ext cx="1014161" cy="12734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9" name="Straight Arrow Connector 38"/>
            <p:cNvCxnSpPr>
              <a:endCxn id="54" idx="2"/>
            </p:cNvCxnSpPr>
            <p:nvPr/>
          </p:nvCxnSpPr>
          <p:spPr>
            <a:xfrm flipV="1">
              <a:off x="5127758" y="4512187"/>
              <a:ext cx="1151552" cy="33146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54" idx="0"/>
              <a:endCxn id="8" idx="2"/>
            </p:cNvCxnSpPr>
            <p:nvPr/>
          </p:nvCxnSpPr>
          <p:spPr>
            <a:xfrm flipH="1" flipV="1">
              <a:off x="2957209" y="3144521"/>
              <a:ext cx="3322102" cy="78039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62" idx="2"/>
              <a:endCxn id="54" idx="0"/>
            </p:cNvCxnSpPr>
            <p:nvPr/>
          </p:nvCxnSpPr>
          <p:spPr>
            <a:xfrm flipH="1">
              <a:off x="6279311" y="3128780"/>
              <a:ext cx="578575" cy="796134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endCxn id="54" idx="0"/>
            </p:cNvCxnSpPr>
            <p:nvPr/>
          </p:nvCxnSpPr>
          <p:spPr>
            <a:xfrm>
              <a:off x="4925375" y="3139101"/>
              <a:ext cx="1353936" cy="78581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/>
            <p:cNvSpPr/>
            <p:nvPr/>
          </p:nvSpPr>
          <p:spPr>
            <a:xfrm>
              <a:off x="2195783" y="2022490"/>
              <a:ext cx="1522851" cy="74258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rgbClr val="FFFFFF"/>
                  </a:solidFill>
                </a:rPr>
                <a:t>Data</a:t>
              </a:r>
            </a:p>
            <a:p>
              <a:pPr algn="ctr"/>
              <a:r>
                <a:rPr lang="en-US" sz="2000" dirty="0" smtClean="0">
                  <a:solidFill>
                    <a:srgbClr val="FFFFFF"/>
                  </a:solidFill>
                </a:rPr>
                <a:t>repository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128092" y="2022490"/>
              <a:ext cx="1522851" cy="74258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</a:rPr>
                <a:t>Data</a:t>
              </a:r>
            </a:p>
            <a:p>
              <a:pPr algn="ctr"/>
              <a:r>
                <a:rPr lang="en-US" sz="2000" dirty="0" smtClean="0">
                  <a:solidFill>
                    <a:srgbClr val="FFFFFF"/>
                  </a:solidFill>
                </a:rPr>
                <a:t>repository</a:t>
              </a:r>
              <a:endParaRPr 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092323" y="2022490"/>
              <a:ext cx="1522851" cy="74258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</a:rPr>
                <a:t>Data</a:t>
              </a:r>
            </a:p>
            <a:p>
              <a:pPr algn="ctr"/>
              <a:r>
                <a:rPr lang="en-US" sz="2000" dirty="0">
                  <a:solidFill>
                    <a:srgbClr val="FFFFFF"/>
                  </a:solidFill>
                </a:rPr>
                <a:t>repository</a:t>
              </a:r>
            </a:p>
          </p:txBody>
        </p:sp>
        <p:cxnSp>
          <p:nvCxnSpPr>
            <p:cNvPr id="60" name="Straight Arrow Connector 59"/>
            <p:cNvCxnSpPr>
              <a:stCxn id="8" idx="2"/>
              <a:endCxn id="56" idx="0"/>
            </p:cNvCxnSpPr>
            <p:nvPr/>
          </p:nvCxnSpPr>
          <p:spPr>
            <a:xfrm>
              <a:off x="2957209" y="3144521"/>
              <a:ext cx="437113" cy="780393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58" idx="2"/>
              <a:endCxn id="56" idx="0"/>
            </p:cNvCxnSpPr>
            <p:nvPr/>
          </p:nvCxnSpPr>
          <p:spPr>
            <a:xfrm flipH="1">
              <a:off x="3394322" y="3130229"/>
              <a:ext cx="1500549" cy="794685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62" idx="2"/>
              <a:endCxn id="56" idx="0"/>
            </p:cNvCxnSpPr>
            <p:nvPr/>
          </p:nvCxnSpPr>
          <p:spPr>
            <a:xfrm flipH="1">
              <a:off x="3394322" y="3128780"/>
              <a:ext cx="3463564" cy="796134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endCxn id="56" idx="2"/>
            </p:cNvCxnSpPr>
            <p:nvPr/>
          </p:nvCxnSpPr>
          <p:spPr>
            <a:xfrm flipH="1" flipV="1">
              <a:off x="3394322" y="4512187"/>
              <a:ext cx="1500549" cy="331465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43" idx="3"/>
              <a:endCxn id="54" idx="1"/>
            </p:cNvCxnSpPr>
            <p:nvPr/>
          </p:nvCxnSpPr>
          <p:spPr>
            <a:xfrm>
              <a:off x="4772574" y="4218549"/>
              <a:ext cx="514956" cy="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/>
            <p:cNvSpPr/>
            <p:nvPr/>
          </p:nvSpPr>
          <p:spPr>
            <a:xfrm>
              <a:off x="5287530" y="3924914"/>
              <a:ext cx="1983561" cy="58727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</a:rPr>
                <a:t>Search engine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402541" y="3924914"/>
              <a:ext cx="1983561" cy="58727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</a:rPr>
                <a:t>Registry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195783" y="2765071"/>
              <a:ext cx="1522851" cy="379450"/>
              <a:chOff x="2708808" y="3021404"/>
              <a:chExt cx="1259228" cy="313763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708808" y="3021404"/>
                <a:ext cx="1259228" cy="31376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B794A"/>
                    </a:solidFill>
                  </a:rPr>
                  <a:t>      Bioschemas</a:t>
                </a:r>
                <a:endParaRPr lang="en-US" sz="1600" dirty="0">
                  <a:solidFill>
                    <a:srgbClr val="0B794A"/>
                  </a:solidFill>
                </a:endParaRPr>
              </a:p>
            </p:txBody>
          </p:sp>
          <p:pic>
            <p:nvPicPr>
              <p:cNvPr id="55" name="Picture 54" descr="06b60658-cca9-11e5-95f7-ff9b26090a4b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471"/>
              <a:stretch/>
            </p:blipFill>
            <p:spPr>
              <a:xfrm>
                <a:off x="2784675" y="3057979"/>
                <a:ext cx="228049" cy="233359"/>
              </a:xfrm>
              <a:prstGeom prst="rect">
                <a:avLst/>
              </a:prstGeom>
            </p:spPr>
          </p:pic>
        </p:grpSp>
        <p:grpSp>
          <p:nvGrpSpPr>
            <p:cNvPr id="57" name="Group 56"/>
            <p:cNvGrpSpPr/>
            <p:nvPr/>
          </p:nvGrpSpPr>
          <p:grpSpPr>
            <a:xfrm>
              <a:off x="4133446" y="2750779"/>
              <a:ext cx="1522851" cy="379450"/>
              <a:chOff x="2707452" y="3021404"/>
              <a:chExt cx="1259228" cy="313763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2707452" y="3021404"/>
                <a:ext cx="1259228" cy="31376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B794A"/>
                    </a:solidFill>
                  </a:rPr>
                  <a:t>      Bioschemas</a:t>
                </a:r>
                <a:endParaRPr lang="en-US" sz="1600" dirty="0">
                  <a:solidFill>
                    <a:srgbClr val="0B794A"/>
                  </a:solidFill>
                </a:endParaRPr>
              </a:p>
            </p:txBody>
          </p:sp>
          <p:pic>
            <p:nvPicPr>
              <p:cNvPr id="59" name="Picture 58" descr="06b60658-cca9-11e5-95f7-ff9b26090a4b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471"/>
              <a:stretch/>
            </p:blipFill>
            <p:spPr>
              <a:xfrm>
                <a:off x="2784675" y="3057979"/>
                <a:ext cx="228049" cy="233359"/>
              </a:xfrm>
              <a:prstGeom prst="rect">
                <a:avLst/>
              </a:prstGeom>
            </p:spPr>
          </p:pic>
        </p:grpSp>
        <p:grpSp>
          <p:nvGrpSpPr>
            <p:cNvPr id="61" name="Group 60"/>
            <p:cNvGrpSpPr/>
            <p:nvPr/>
          </p:nvGrpSpPr>
          <p:grpSpPr>
            <a:xfrm>
              <a:off x="6096460" y="2749330"/>
              <a:ext cx="1522851" cy="379450"/>
              <a:chOff x="2708808" y="3021404"/>
              <a:chExt cx="1259228" cy="313763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2708808" y="3021404"/>
                <a:ext cx="1259228" cy="31376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B794A"/>
                    </a:solidFill>
                  </a:rPr>
                  <a:t>      Bioschemas</a:t>
                </a:r>
                <a:endParaRPr lang="en-US" sz="1600" dirty="0">
                  <a:solidFill>
                    <a:srgbClr val="0B794A"/>
                  </a:solidFill>
                </a:endParaRPr>
              </a:p>
            </p:txBody>
          </p:sp>
          <p:pic>
            <p:nvPicPr>
              <p:cNvPr id="64" name="Picture 63" descr="06b60658-cca9-11e5-95f7-ff9b26090a4b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471"/>
              <a:stretch/>
            </p:blipFill>
            <p:spPr>
              <a:xfrm>
                <a:off x="2784675" y="3057979"/>
                <a:ext cx="228049" cy="233359"/>
              </a:xfrm>
              <a:prstGeom prst="rect">
                <a:avLst/>
              </a:prstGeom>
            </p:spPr>
          </p:pic>
        </p:grpSp>
        <p:grpSp>
          <p:nvGrpSpPr>
            <p:cNvPr id="41" name="Group 40"/>
            <p:cNvGrpSpPr/>
            <p:nvPr/>
          </p:nvGrpSpPr>
          <p:grpSpPr>
            <a:xfrm>
              <a:off x="4364694" y="3924912"/>
              <a:ext cx="407880" cy="587273"/>
              <a:chOff x="2708808" y="3026945"/>
              <a:chExt cx="337271" cy="485609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2708808" y="3026945"/>
                <a:ext cx="337271" cy="48560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rgbClr val="0B794A"/>
                  </a:solidFill>
                </a:endParaRPr>
              </a:p>
            </p:txBody>
          </p:sp>
          <p:pic>
            <p:nvPicPr>
              <p:cNvPr id="44" name="Picture 43" descr="06b60658-cca9-11e5-95f7-ff9b26090a4b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471"/>
              <a:stretch/>
            </p:blipFill>
            <p:spPr>
              <a:xfrm>
                <a:off x="2768050" y="3161882"/>
                <a:ext cx="228049" cy="233359"/>
              </a:xfrm>
              <a:prstGeom prst="rect">
                <a:avLst/>
              </a:prstGeom>
            </p:spPr>
          </p:pic>
        </p:grpSp>
      </p:grpSp>
      <p:sp>
        <p:nvSpPr>
          <p:cNvPr id="2" name="Rectangle 1"/>
          <p:cNvSpPr/>
          <p:nvPr/>
        </p:nvSpPr>
        <p:spPr>
          <a:xfrm>
            <a:off x="5846070" y="5023168"/>
            <a:ext cx="3102623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Search engines favour </a:t>
            </a:r>
            <a:r>
              <a:rPr lang="en-GB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websites containing 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schema.org in their </a:t>
            </a:r>
            <a:r>
              <a:rPr lang="en-GB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search results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50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1"/>
          <p:cNvSpPr>
            <a:spLocks noGrp="1"/>
          </p:cNvSpPr>
          <p:nvPr>
            <p:ph type="title"/>
          </p:nvPr>
        </p:nvSpPr>
        <p:spPr>
          <a:xfrm>
            <a:off x="394448" y="107494"/>
            <a:ext cx="8187956" cy="1193210"/>
          </a:xfrm>
        </p:spPr>
        <p:txBody>
          <a:bodyPr>
            <a:normAutofit/>
          </a:bodyPr>
          <a:lstStyle/>
          <a:p>
            <a:r>
              <a:rPr lang="en-US" dirty="0" smtClean="0"/>
              <a:t>Access to structured data</a:t>
            </a:r>
            <a:br>
              <a:rPr lang="en-US" dirty="0" smtClean="0"/>
            </a:br>
            <a:r>
              <a:rPr lang="en-US" sz="2700" dirty="0" smtClean="0"/>
              <a:t>in web pages via Bioschemas</a:t>
            </a:r>
            <a:endParaRPr lang="en-US" sz="2700" dirty="0"/>
          </a:p>
        </p:txBody>
      </p:sp>
      <p:sp>
        <p:nvSpPr>
          <p:cNvPr id="28" name="TextBox 27"/>
          <p:cNvSpPr txBox="1"/>
          <p:nvPr/>
        </p:nvSpPr>
        <p:spPr>
          <a:xfrm>
            <a:off x="1644006" y="4737924"/>
            <a:ext cx="260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000" i="1" dirty="0" err="1" smtClean="0">
                <a:solidFill>
                  <a:schemeClr val="bg1">
                    <a:lumMod val="65000"/>
                  </a:schemeClr>
                </a:solidFill>
              </a:rPr>
              <a:t>TeSS</a:t>
            </a:r>
            <a:endParaRPr lang="en-US" sz="2000" i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00514" y="1321366"/>
            <a:ext cx="1408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smtClean="0">
                <a:solidFill>
                  <a:schemeClr val="bg1">
                    <a:lumMod val="65000"/>
                  </a:schemeClr>
                </a:solidFill>
              </a:rPr>
              <a:t>EMBL-EBI</a:t>
            </a:r>
            <a:endParaRPr lang="en-US" sz="2000" i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672883" y="4665184"/>
            <a:ext cx="2700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</a:rPr>
              <a:t>Google, Yahoo, Bing, </a:t>
            </a:r>
            <a:r>
              <a:rPr lang="en-US" sz="2000" i="1" dirty="0" err="1" smtClean="0">
                <a:solidFill>
                  <a:schemeClr val="bg1">
                    <a:lumMod val="65000"/>
                  </a:schemeClr>
                </a:solidFill>
              </a:rPr>
              <a:t>Yandex</a:t>
            </a:r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is-IS" sz="2000" i="1" dirty="0" smtClean="0">
                <a:solidFill>
                  <a:schemeClr val="bg1">
                    <a:lumMod val="65000"/>
                  </a:schemeClr>
                </a:solidFill>
              </a:rPr>
              <a:t>…</a:t>
            </a:r>
            <a:endParaRPr lang="en-US" sz="2000" i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810869" y="1825270"/>
            <a:ext cx="5969808" cy="4518457"/>
            <a:chOff x="2195783" y="2022490"/>
            <a:chExt cx="5423528" cy="4104987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6017" y="4854021"/>
              <a:ext cx="1014161" cy="12734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9" name="Straight Arrow Connector 38"/>
            <p:cNvCxnSpPr>
              <a:endCxn id="54" idx="2"/>
            </p:cNvCxnSpPr>
            <p:nvPr/>
          </p:nvCxnSpPr>
          <p:spPr>
            <a:xfrm flipV="1">
              <a:off x="5127758" y="4512187"/>
              <a:ext cx="1151552" cy="33146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54" idx="0"/>
              <a:endCxn id="8" idx="2"/>
            </p:cNvCxnSpPr>
            <p:nvPr/>
          </p:nvCxnSpPr>
          <p:spPr>
            <a:xfrm flipH="1" flipV="1">
              <a:off x="2957209" y="3144521"/>
              <a:ext cx="3322102" cy="78039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62" idx="2"/>
              <a:endCxn id="54" idx="0"/>
            </p:cNvCxnSpPr>
            <p:nvPr/>
          </p:nvCxnSpPr>
          <p:spPr>
            <a:xfrm flipH="1">
              <a:off x="6279311" y="3128780"/>
              <a:ext cx="578575" cy="796134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endCxn id="54" idx="0"/>
            </p:cNvCxnSpPr>
            <p:nvPr/>
          </p:nvCxnSpPr>
          <p:spPr>
            <a:xfrm>
              <a:off x="4925375" y="3139101"/>
              <a:ext cx="1353936" cy="78581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/>
            <p:cNvSpPr/>
            <p:nvPr/>
          </p:nvSpPr>
          <p:spPr>
            <a:xfrm>
              <a:off x="2195783" y="2022490"/>
              <a:ext cx="1522851" cy="74258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rgbClr val="FFFFFF"/>
                  </a:solidFill>
                </a:rPr>
                <a:t>Data</a:t>
              </a:r>
            </a:p>
            <a:p>
              <a:pPr algn="ctr"/>
              <a:r>
                <a:rPr lang="en-US" sz="2000" dirty="0" smtClean="0">
                  <a:solidFill>
                    <a:srgbClr val="FFFFFF"/>
                  </a:solidFill>
                </a:rPr>
                <a:t>repository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128092" y="2022490"/>
              <a:ext cx="1522851" cy="74258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</a:rPr>
                <a:t>Data</a:t>
              </a:r>
            </a:p>
            <a:p>
              <a:pPr algn="ctr"/>
              <a:r>
                <a:rPr lang="en-US" sz="2000" dirty="0" smtClean="0">
                  <a:solidFill>
                    <a:srgbClr val="FFFFFF"/>
                  </a:solidFill>
                </a:rPr>
                <a:t>repository</a:t>
              </a:r>
              <a:endParaRPr 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092323" y="2022490"/>
              <a:ext cx="1522851" cy="74258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</a:rPr>
                <a:t>Data</a:t>
              </a:r>
            </a:p>
            <a:p>
              <a:pPr algn="ctr"/>
              <a:r>
                <a:rPr lang="en-US" sz="2000" dirty="0">
                  <a:solidFill>
                    <a:srgbClr val="FFFFFF"/>
                  </a:solidFill>
                </a:rPr>
                <a:t>repository</a:t>
              </a:r>
            </a:p>
          </p:txBody>
        </p:sp>
        <p:cxnSp>
          <p:nvCxnSpPr>
            <p:cNvPr id="60" name="Straight Arrow Connector 59"/>
            <p:cNvCxnSpPr>
              <a:stCxn id="8" idx="2"/>
              <a:endCxn id="56" idx="0"/>
            </p:cNvCxnSpPr>
            <p:nvPr/>
          </p:nvCxnSpPr>
          <p:spPr>
            <a:xfrm>
              <a:off x="2957209" y="3144521"/>
              <a:ext cx="437113" cy="780393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58" idx="2"/>
              <a:endCxn id="56" idx="0"/>
            </p:cNvCxnSpPr>
            <p:nvPr/>
          </p:nvCxnSpPr>
          <p:spPr>
            <a:xfrm flipH="1">
              <a:off x="3394322" y="3130229"/>
              <a:ext cx="1500549" cy="794685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62" idx="2"/>
              <a:endCxn id="56" idx="0"/>
            </p:cNvCxnSpPr>
            <p:nvPr/>
          </p:nvCxnSpPr>
          <p:spPr>
            <a:xfrm flipH="1">
              <a:off x="3394322" y="3128780"/>
              <a:ext cx="3463564" cy="796134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endCxn id="56" idx="2"/>
            </p:cNvCxnSpPr>
            <p:nvPr/>
          </p:nvCxnSpPr>
          <p:spPr>
            <a:xfrm flipH="1" flipV="1">
              <a:off x="3394322" y="4512187"/>
              <a:ext cx="1500549" cy="331465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43" idx="3"/>
              <a:endCxn id="54" idx="1"/>
            </p:cNvCxnSpPr>
            <p:nvPr/>
          </p:nvCxnSpPr>
          <p:spPr>
            <a:xfrm>
              <a:off x="4772574" y="4218549"/>
              <a:ext cx="514956" cy="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/>
            <p:cNvSpPr/>
            <p:nvPr/>
          </p:nvSpPr>
          <p:spPr>
            <a:xfrm>
              <a:off x="5287530" y="3924914"/>
              <a:ext cx="1983561" cy="58727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</a:rPr>
                <a:t>Search engine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402541" y="3924914"/>
              <a:ext cx="1983561" cy="58727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</a:rPr>
                <a:t>Registry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195783" y="2765071"/>
              <a:ext cx="1522851" cy="379450"/>
              <a:chOff x="2708808" y="3021404"/>
              <a:chExt cx="1259228" cy="313763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708808" y="3021404"/>
                <a:ext cx="1259228" cy="31376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B794A"/>
                    </a:solidFill>
                  </a:rPr>
                  <a:t>      Bioschemas</a:t>
                </a:r>
                <a:endParaRPr lang="en-US" sz="1600" dirty="0">
                  <a:solidFill>
                    <a:srgbClr val="0B794A"/>
                  </a:solidFill>
                </a:endParaRPr>
              </a:p>
            </p:txBody>
          </p:sp>
          <p:pic>
            <p:nvPicPr>
              <p:cNvPr id="55" name="Picture 54" descr="06b60658-cca9-11e5-95f7-ff9b26090a4b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471"/>
              <a:stretch/>
            </p:blipFill>
            <p:spPr>
              <a:xfrm>
                <a:off x="2784675" y="3057979"/>
                <a:ext cx="228049" cy="233359"/>
              </a:xfrm>
              <a:prstGeom prst="rect">
                <a:avLst/>
              </a:prstGeom>
            </p:spPr>
          </p:pic>
        </p:grpSp>
        <p:grpSp>
          <p:nvGrpSpPr>
            <p:cNvPr id="57" name="Group 56"/>
            <p:cNvGrpSpPr/>
            <p:nvPr/>
          </p:nvGrpSpPr>
          <p:grpSpPr>
            <a:xfrm>
              <a:off x="4133446" y="2750779"/>
              <a:ext cx="1522851" cy="379450"/>
              <a:chOff x="2707452" y="3021404"/>
              <a:chExt cx="1259228" cy="313763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2707452" y="3021404"/>
                <a:ext cx="1259228" cy="31376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B794A"/>
                    </a:solidFill>
                  </a:rPr>
                  <a:t>      Bioschemas</a:t>
                </a:r>
                <a:endParaRPr lang="en-US" sz="1600" dirty="0">
                  <a:solidFill>
                    <a:srgbClr val="0B794A"/>
                  </a:solidFill>
                </a:endParaRPr>
              </a:p>
            </p:txBody>
          </p:sp>
          <p:pic>
            <p:nvPicPr>
              <p:cNvPr id="59" name="Picture 58" descr="06b60658-cca9-11e5-95f7-ff9b26090a4b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471"/>
              <a:stretch/>
            </p:blipFill>
            <p:spPr>
              <a:xfrm>
                <a:off x="2784675" y="3057979"/>
                <a:ext cx="228049" cy="233359"/>
              </a:xfrm>
              <a:prstGeom prst="rect">
                <a:avLst/>
              </a:prstGeom>
            </p:spPr>
          </p:pic>
        </p:grpSp>
        <p:grpSp>
          <p:nvGrpSpPr>
            <p:cNvPr id="61" name="Group 60"/>
            <p:cNvGrpSpPr/>
            <p:nvPr/>
          </p:nvGrpSpPr>
          <p:grpSpPr>
            <a:xfrm>
              <a:off x="6096460" y="2749330"/>
              <a:ext cx="1522851" cy="379450"/>
              <a:chOff x="2708808" y="3021404"/>
              <a:chExt cx="1259228" cy="313763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2708808" y="3021404"/>
                <a:ext cx="1259228" cy="31376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B794A"/>
                    </a:solidFill>
                  </a:rPr>
                  <a:t>      Bioschemas</a:t>
                </a:r>
                <a:endParaRPr lang="en-US" sz="1600" dirty="0">
                  <a:solidFill>
                    <a:srgbClr val="0B794A"/>
                  </a:solidFill>
                </a:endParaRPr>
              </a:p>
            </p:txBody>
          </p:sp>
          <p:pic>
            <p:nvPicPr>
              <p:cNvPr id="64" name="Picture 63" descr="06b60658-cca9-11e5-95f7-ff9b26090a4b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471"/>
              <a:stretch/>
            </p:blipFill>
            <p:spPr>
              <a:xfrm>
                <a:off x="2784675" y="3057979"/>
                <a:ext cx="228049" cy="233359"/>
              </a:xfrm>
              <a:prstGeom prst="rect">
                <a:avLst/>
              </a:prstGeom>
            </p:spPr>
          </p:pic>
        </p:grpSp>
        <p:grpSp>
          <p:nvGrpSpPr>
            <p:cNvPr id="41" name="Group 40"/>
            <p:cNvGrpSpPr/>
            <p:nvPr/>
          </p:nvGrpSpPr>
          <p:grpSpPr>
            <a:xfrm>
              <a:off x="4364694" y="3924912"/>
              <a:ext cx="407880" cy="587273"/>
              <a:chOff x="2708808" y="3026945"/>
              <a:chExt cx="337271" cy="485609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2708808" y="3026945"/>
                <a:ext cx="337271" cy="48560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rgbClr val="0B794A"/>
                  </a:solidFill>
                </a:endParaRPr>
              </a:p>
            </p:txBody>
          </p:sp>
          <p:pic>
            <p:nvPicPr>
              <p:cNvPr id="44" name="Picture 43" descr="06b60658-cca9-11e5-95f7-ff9b26090a4b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471"/>
              <a:stretch/>
            </p:blipFill>
            <p:spPr>
              <a:xfrm>
                <a:off x="2768050" y="3161882"/>
                <a:ext cx="228049" cy="233359"/>
              </a:xfrm>
              <a:prstGeom prst="rect">
                <a:avLst/>
              </a:prstGeom>
            </p:spPr>
          </p:pic>
        </p:grpSp>
      </p:grpSp>
      <p:sp>
        <p:nvSpPr>
          <p:cNvPr id="35" name="TextBox 34"/>
          <p:cNvSpPr txBox="1"/>
          <p:nvPr/>
        </p:nvSpPr>
        <p:spPr>
          <a:xfrm>
            <a:off x="1290915" y="6336781"/>
            <a:ext cx="6856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 smtClean="0"/>
              <a:t>Training materials &amp; Events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091893" y="1310662"/>
            <a:ext cx="1408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smtClean="0">
                <a:solidFill>
                  <a:schemeClr val="bg1">
                    <a:lumMod val="65000"/>
                  </a:schemeClr>
                </a:solidFill>
              </a:rPr>
              <a:t>GOBLET</a:t>
            </a:r>
            <a:endParaRPr lang="en-US" sz="2000" i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093992" y="1283514"/>
            <a:ext cx="1682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smtClean="0">
                <a:solidFill>
                  <a:schemeClr val="bg1">
                    <a:lumMod val="65000"/>
                  </a:schemeClr>
                </a:solidFill>
              </a:rPr>
              <a:t>ELIXIR Hub</a:t>
            </a:r>
            <a:endParaRPr lang="en-US" sz="2000" i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0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1"/>
          <p:cNvSpPr>
            <a:spLocks noGrp="1"/>
          </p:cNvSpPr>
          <p:nvPr>
            <p:ph type="title"/>
          </p:nvPr>
        </p:nvSpPr>
        <p:spPr>
          <a:xfrm>
            <a:off x="394448" y="107494"/>
            <a:ext cx="8187956" cy="1193210"/>
          </a:xfrm>
        </p:spPr>
        <p:txBody>
          <a:bodyPr>
            <a:normAutofit/>
          </a:bodyPr>
          <a:lstStyle/>
          <a:p>
            <a:r>
              <a:rPr lang="en-US" dirty="0" smtClean="0"/>
              <a:t>Access to structured data</a:t>
            </a:r>
            <a:br>
              <a:rPr lang="en-US" dirty="0" smtClean="0"/>
            </a:br>
            <a:r>
              <a:rPr lang="en-US" sz="2700" dirty="0" smtClean="0"/>
              <a:t>in web pages via Bioschemas</a:t>
            </a:r>
            <a:endParaRPr lang="en-US" sz="2700" dirty="0"/>
          </a:p>
        </p:txBody>
      </p:sp>
      <p:sp>
        <p:nvSpPr>
          <p:cNvPr id="28" name="TextBox 27"/>
          <p:cNvSpPr txBox="1"/>
          <p:nvPr/>
        </p:nvSpPr>
        <p:spPr>
          <a:xfrm>
            <a:off x="1644006" y="4737924"/>
            <a:ext cx="2608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i="1" dirty="0" err="1" smtClean="0">
                <a:solidFill>
                  <a:schemeClr val="bg1">
                    <a:lumMod val="65000"/>
                  </a:schemeClr>
                </a:solidFill>
              </a:rPr>
              <a:t>Bio.tools</a:t>
            </a:r>
            <a:endParaRPr lang="en-US" sz="2400" i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00514" y="1321366"/>
            <a:ext cx="1408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bg1">
                    <a:lumMod val="65000"/>
                  </a:schemeClr>
                </a:solidFill>
              </a:rPr>
              <a:t>EMBL-EBI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672883" y="4665184"/>
            <a:ext cx="2700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bg1">
                    <a:lumMod val="65000"/>
                  </a:schemeClr>
                </a:solidFill>
              </a:rPr>
              <a:t>Google, Yahoo, Bing, </a:t>
            </a:r>
            <a:r>
              <a:rPr lang="en-US" sz="2400" i="1" dirty="0" err="1" smtClean="0">
                <a:solidFill>
                  <a:schemeClr val="bg1">
                    <a:lumMod val="65000"/>
                  </a:schemeClr>
                </a:solidFill>
              </a:rPr>
              <a:t>Yandex</a:t>
            </a:r>
            <a:r>
              <a:rPr lang="en-US" sz="2400" i="1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is-IS" sz="2400" i="1" dirty="0" smtClean="0">
                <a:solidFill>
                  <a:schemeClr val="bg1">
                    <a:lumMod val="65000"/>
                  </a:schemeClr>
                </a:solidFill>
              </a:rPr>
              <a:t>…</a:t>
            </a:r>
            <a:endParaRPr lang="en-US" sz="2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810869" y="1825270"/>
            <a:ext cx="5969808" cy="4518457"/>
            <a:chOff x="2195783" y="2022490"/>
            <a:chExt cx="5423528" cy="4104987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6017" y="4854021"/>
              <a:ext cx="1014161" cy="12734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9" name="Straight Arrow Connector 38"/>
            <p:cNvCxnSpPr>
              <a:endCxn id="54" idx="2"/>
            </p:cNvCxnSpPr>
            <p:nvPr/>
          </p:nvCxnSpPr>
          <p:spPr>
            <a:xfrm flipV="1">
              <a:off x="5127758" y="4512187"/>
              <a:ext cx="1151552" cy="33146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54" idx="0"/>
              <a:endCxn id="8" idx="2"/>
            </p:cNvCxnSpPr>
            <p:nvPr/>
          </p:nvCxnSpPr>
          <p:spPr>
            <a:xfrm flipH="1" flipV="1">
              <a:off x="2957209" y="3144521"/>
              <a:ext cx="3322102" cy="78039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62" idx="2"/>
              <a:endCxn id="54" idx="0"/>
            </p:cNvCxnSpPr>
            <p:nvPr/>
          </p:nvCxnSpPr>
          <p:spPr>
            <a:xfrm flipH="1">
              <a:off x="6279311" y="3128780"/>
              <a:ext cx="578575" cy="796134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endCxn id="54" idx="0"/>
            </p:cNvCxnSpPr>
            <p:nvPr/>
          </p:nvCxnSpPr>
          <p:spPr>
            <a:xfrm>
              <a:off x="4925375" y="3139101"/>
              <a:ext cx="1353936" cy="78581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/>
            <p:cNvSpPr/>
            <p:nvPr/>
          </p:nvSpPr>
          <p:spPr>
            <a:xfrm>
              <a:off x="2195783" y="2022490"/>
              <a:ext cx="1522851" cy="74258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rgbClr val="FFFFFF"/>
                  </a:solidFill>
                </a:rPr>
                <a:t>Data</a:t>
              </a:r>
            </a:p>
            <a:p>
              <a:pPr algn="ctr"/>
              <a:r>
                <a:rPr lang="en-US" sz="2000" dirty="0" smtClean="0">
                  <a:solidFill>
                    <a:srgbClr val="FFFFFF"/>
                  </a:solidFill>
                </a:rPr>
                <a:t>repository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128092" y="2022490"/>
              <a:ext cx="1522851" cy="74258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</a:rPr>
                <a:t>Data</a:t>
              </a:r>
            </a:p>
            <a:p>
              <a:pPr algn="ctr"/>
              <a:r>
                <a:rPr lang="en-US" sz="2000" dirty="0" smtClean="0">
                  <a:solidFill>
                    <a:srgbClr val="FFFFFF"/>
                  </a:solidFill>
                </a:rPr>
                <a:t>repository</a:t>
              </a:r>
              <a:endParaRPr 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092323" y="2022490"/>
              <a:ext cx="1522851" cy="74258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</a:rPr>
                <a:t>Data</a:t>
              </a:r>
            </a:p>
            <a:p>
              <a:pPr algn="ctr"/>
              <a:r>
                <a:rPr lang="en-US" sz="2000" dirty="0">
                  <a:solidFill>
                    <a:srgbClr val="FFFFFF"/>
                  </a:solidFill>
                </a:rPr>
                <a:t>repository</a:t>
              </a:r>
            </a:p>
          </p:txBody>
        </p:sp>
        <p:cxnSp>
          <p:nvCxnSpPr>
            <p:cNvPr id="60" name="Straight Arrow Connector 59"/>
            <p:cNvCxnSpPr>
              <a:stCxn id="8" idx="2"/>
              <a:endCxn id="56" idx="0"/>
            </p:cNvCxnSpPr>
            <p:nvPr/>
          </p:nvCxnSpPr>
          <p:spPr>
            <a:xfrm>
              <a:off x="2957209" y="3144521"/>
              <a:ext cx="437113" cy="780393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58" idx="2"/>
              <a:endCxn id="56" idx="0"/>
            </p:cNvCxnSpPr>
            <p:nvPr/>
          </p:nvCxnSpPr>
          <p:spPr>
            <a:xfrm flipH="1">
              <a:off x="3394322" y="3130229"/>
              <a:ext cx="1500549" cy="794685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62" idx="2"/>
              <a:endCxn id="56" idx="0"/>
            </p:cNvCxnSpPr>
            <p:nvPr/>
          </p:nvCxnSpPr>
          <p:spPr>
            <a:xfrm flipH="1">
              <a:off x="3394322" y="3128780"/>
              <a:ext cx="3463564" cy="796134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endCxn id="56" idx="2"/>
            </p:cNvCxnSpPr>
            <p:nvPr/>
          </p:nvCxnSpPr>
          <p:spPr>
            <a:xfrm flipH="1" flipV="1">
              <a:off x="3394322" y="4512187"/>
              <a:ext cx="1500549" cy="331465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43" idx="3"/>
              <a:endCxn id="54" idx="1"/>
            </p:cNvCxnSpPr>
            <p:nvPr/>
          </p:nvCxnSpPr>
          <p:spPr>
            <a:xfrm>
              <a:off x="4772574" y="4218549"/>
              <a:ext cx="514956" cy="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/>
            <p:cNvSpPr/>
            <p:nvPr/>
          </p:nvSpPr>
          <p:spPr>
            <a:xfrm>
              <a:off x="5287530" y="3924914"/>
              <a:ext cx="1983561" cy="58727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</a:rPr>
                <a:t>Search engine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402541" y="3924914"/>
              <a:ext cx="1983561" cy="58727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</a:rPr>
                <a:t>Registry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195783" y="2765071"/>
              <a:ext cx="1522851" cy="379450"/>
              <a:chOff x="2708808" y="3021404"/>
              <a:chExt cx="1259228" cy="313763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708808" y="3021404"/>
                <a:ext cx="1259228" cy="31376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B794A"/>
                    </a:solidFill>
                  </a:rPr>
                  <a:t>      Bioschemas</a:t>
                </a:r>
                <a:endParaRPr lang="en-US" sz="1600" dirty="0">
                  <a:solidFill>
                    <a:srgbClr val="0B794A"/>
                  </a:solidFill>
                </a:endParaRPr>
              </a:p>
            </p:txBody>
          </p:sp>
          <p:pic>
            <p:nvPicPr>
              <p:cNvPr id="55" name="Picture 54" descr="06b60658-cca9-11e5-95f7-ff9b26090a4b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471"/>
              <a:stretch/>
            </p:blipFill>
            <p:spPr>
              <a:xfrm>
                <a:off x="2784675" y="3057979"/>
                <a:ext cx="228049" cy="233359"/>
              </a:xfrm>
              <a:prstGeom prst="rect">
                <a:avLst/>
              </a:prstGeom>
            </p:spPr>
          </p:pic>
        </p:grpSp>
        <p:grpSp>
          <p:nvGrpSpPr>
            <p:cNvPr id="57" name="Group 56"/>
            <p:cNvGrpSpPr/>
            <p:nvPr/>
          </p:nvGrpSpPr>
          <p:grpSpPr>
            <a:xfrm>
              <a:off x="4133446" y="2750779"/>
              <a:ext cx="1522851" cy="379450"/>
              <a:chOff x="2707452" y="3021404"/>
              <a:chExt cx="1259228" cy="313763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2707452" y="3021404"/>
                <a:ext cx="1259228" cy="31376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B794A"/>
                    </a:solidFill>
                  </a:rPr>
                  <a:t>      Bioschemas</a:t>
                </a:r>
                <a:endParaRPr lang="en-US" sz="1600" dirty="0">
                  <a:solidFill>
                    <a:srgbClr val="0B794A"/>
                  </a:solidFill>
                </a:endParaRPr>
              </a:p>
            </p:txBody>
          </p:sp>
          <p:pic>
            <p:nvPicPr>
              <p:cNvPr id="59" name="Picture 58" descr="06b60658-cca9-11e5-95f7-ff9b26090a4b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471"/>
              <a:stretch/>
            </p:blipFill>
            <p:spPr>
              <a:xfrm>
                <a:off x="2784675" y="3057979"/>
                <a:ext cx="228049" cy="233359"/>
              </a:xfrm>
              <a:prstGeom prst="rect">
                <a:avLst/>
              </a:prstGeom>
            </p:spPr>
          </p:pic>
        </p:grpSp>
        <p:grpSp>
          <p:nvGrpSpPr>
            <p:cNvPr id="61" name="Group 60"/>
            <p:cNvGrpSpPr/>
            <p:nvPr/>
          </p:nvGrpSpPr>
          <p:grpSpPr>
            <a:xfrm>
              <a:off x="6096460" y="2749330"/>
              <a:ext cx="1522851" cy="379450"/>
              <a:chOff x="2708808" y="3021404"/>
              <a:chExt cx="1259228" cy="313763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2708808" y="3021404"/>
                <a:ext cx="1259228" cy="31376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B794A"/>
                    </a:solidFill>
                  </a:rPr>
                  <a:t>      Bioschemas</a:t>
                </a:r>
                <a:endParaRPr lang="en-US" sz="1600" dirty="0">
                  <a:solidFill>
                    <a:srgbClr val="0B794A"/>
                  </a:solidFill>
                </a:endParaRPr>
              </a:p>
            </p:txBody>
          </p:sp>
          <p:pic>
            <p:nvPicPr>
              <p:cNvPr id="64" name="Picture 63" descr="06b60658-cca9-11e5-95f7-ff9b26090a4b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471"/>
              <a:stretch/>
            </p:blipFill>
            <p:spPr>
              <a:xfrm>
                <a:off x="2784675" y="3057979"/>
                <a:ext cx="228049" cy="233359"/>
              </a:xfrm>
              <a:prstGeom prst="rect">
                <a:avLst/>
              </a:prstGeom>
            </p:spPr>
          </p:pic>
        </p:grpSp>
        <p:grpSp>
          <p:nvGrpSpPr>
            <p:cNvPr id="41" name="Group 40"/>
            <p:cNvGrpSpPr/>
            <p:nvPr/>
          </p:nvGrpSpPr>
          <p:grpSpPr>
            <a:xfrm>
              <a:off x="4364694" y="3924912"/>
              <a:ext cx="407880" cy="587273"/>
              <a:chOff x="2708808" y="3026945"/>
              <a:chExt cx="337271" cy="485609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2708808" y="3026945"/>
                <a:ext cx="337271" cy="48560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rgbClr val="0B794A"/>
                  </a:solidFill>
                </a:endParaRPr>
              </a:p>
            </p:txBody>
          </p:sp>
          <p:pic>
            <p:nvPicPr>
              <p:cNvPr id="44" name="Picture 43" descr="06b60658-cca9-11e5-95f7-ff9b26090a4b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471"/>
              <a:stretch/>
            </p:blipFill>
            <p:spPr>
              <a:xfrm>
                <a:off x="2768050" y="3161882"/>
                <a:ext cx="228049" cy="233359"/>
              </a:xfrm>
              <a:prstGeom prst="rect">
                <a:avLst/>
              </a:prstGeom>
            </p:spPr>
          </p:pic>
        </p:grpSp>
      </p:grpSp>
      <p:sp>
        <p:nvSpPr>
          <p:cNvPr id="35" name="TextBox 34"/>
          <p:cNvSpPr txBox="1"/>
          <p:nvPr/>
        </p:nvSpPr>
        <p:spPr>
          <a:xfrm>
            <a:off x="1290915" y="6336781"/>
            <a:ext cx="6856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 smtClean="0"/>
              <a:t>Tools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091893" y="1310662"/>
            <a:ext cx="1408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bg1">
                    <a:lumMod val="65000"/>
                  </a:schemeClr>
                </a:solidFill>
              </a:rPr>
              <a:t>SIB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093992" y="1283514"/>
            <a:ext cx="1682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bg1">
                    <a:lumMod val="65000"/>
                  </a:schemeClr>
                </a:solidFill>
              </a:rPr>
              <a:t>SCS</a:t>
            </a:r>
          </a:p>
        </p:txBody>
      </p:sp>
    </p:spTree>
    <p:extLst>
      <p:ext uri="{BB962C8B-B14F-4D97-AF65-F5344CB8AC3E}">
        <p14:creationId xmlns:p14="http://schemas.microsoft.com/office/powerpoint/2010/main" val="210574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1"/>
          <p:cNvSpPr>
            <a:spLocks noGrp="1"/>
          </p:cNvSpPr>
          <p:nvPr>
            <p:ph type="title"/>
          </p:nvPr>
        </p:nvSpPr>
        <p:spPr>
          <a:xfrm>
            <a:off x="394448" y="107494"/>
            <a:ext cx="8187956" cy="1193210"/>
          </a:xfrm>
        </p:spPr>
        <p:txBody>
          <a:bodyPr>
            <a:normAutofit/>
          </a:bodyPr>
          <a:lstStyle/>
          <a:p>
            <a:r>
              <a:rPr lang="en-US" dirty="0" smtClean="0"/>
              <a:t>Access to structured data</a:t>
            </a:r>
            <a:br>
              <a:rPr lang="en-US" dirty="0" smtClean="0"/>
            </a:br>
            <a:endParaRPr lang="en-US" sz="2700" dirty="0"/>
          </a:p>
        </p:txBody>
      </p:sp>
      <p:sp>
        <p:nvSpPr>
          <p:cNvPr id="30" name="TextBox 29"/>
          <p:cNvSpPr txBox="1"/>
          <p:nvPr/>
        </p:nvSpPr>
        <p:spPr>
          <a:xfrm>
            <a:off x="5672883" y="4665184"/>
            <a:ext cx="2700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</a:rPr>
              <a:t>Google, Yahoo, Bing, </a:t>
            </a:r>
            <a:r>
              <a:rPr lang="en-US" sz="2000" i="1" dirty="0" err="1" smtClean="0">
                <a:solidFill>
                  <a:schemeClr val="bg1">
                    <a:lumMod val="65000"/>
                  </a:schemeClr>
                </a:solidFill>
              </a:rPr>
              <a:t>Yandex</a:t>
            </a:r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is-IS" sz="2000" i="1" dirty="0" smtClean="0">
                <a:solidFill>
                  <a:schemeClr val="bg1">
                    <a:lumMod val="65000"/>
                  </a:schemeClr>
                </a:solidFill>
              </a:rPr>
              <a:t>…</a:t>
            </a:r>
            <a:endParaRPr lang="en-US" sz="2000" i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810869" y="1825270"/>
            <a:ext cx="5969808" cy="4518457"/>
            <a:chOff x="2195783" y="2022490"/>
            <a:chExt cx="5423528" cy="4104987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6017" y="4854021"/>
              <a:ext cx="1014161" cy="12734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9" name="Straight Arrow Connector 38"/>
            <p:cNvCxnSpPr>
              <a:endCxn id="54" idx="2"/>
            </p:cNvCxnSpPr>
            <p:nvPr/>
          </p:nvCxnSpPr>
          <p:spPr>
            <a:xfrm flipV="1">
              <a:off x="5127758" y="4512187"/>
              <a:ext cx="1151552" cy="33146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54" idx="0"/>
              <a:endCxn id="8" idx="2"/>
            </p:cNvCxnSpPr>
            <p:nvPr/>
          </p:nvCxnSpPr>
          <p:spPr>
            <a:xfrm flipH="1" flipV="1">
              <a:off x="2957209" y="3144521"/>
              <a:ext cx="3322102" cy="78039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62" idx="2"/>
              <a:endCxn id="54" idx="0"/>
            </p:cNvCxnSpPr>
            <p:nvPr/>
          </p:nvCxnSpPr>
          <p:spPr>
            <a:xfrm flipH="1">
              <a:off x="6279311" y="3128780"/>
              <a:ext cx="578575" cy="796134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endCxn id="54" idx="0"/>
            </p:cNvCxnSpPr>
            <p:nvPr/>
          </p:nvCxnSpPr>
          <p:spPr>
            <a:xfrm>
              <a:off x="4925375" y="3139101"/>
              <a:ext cx="1353936" cy="78581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/>
            <p:cNvSpPr/>
            <p:nvPr/>
          </p:nvSpPr>
          <p:spPr>
            <a:xfrm>
              <a:off x="2195783" y="2022490"/>
              <a:ext cx="1522851" cy="74258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>
                  <a:solidFill>
                    <a:srgbClr val="FFFFFF"/>
                  </a:solidFill>
                </a:rPr>
                <a:t>Data</a:t>
              </a:r>
            </a:p>
            <a:p>
              <a:pPr algn="ctr"/>
              <a:r>
                <a:rPr lang="en-US" sz="1800" dirty="0" smtClean="0">
                  <a:solidFill>
                    <a:srgbClr val="FFFFFF"/>
                  </a:solidFill>
                </a:rPr>
                <a:t>repository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128092" y="2022490"/>
              <a:ext cx="1522851" cy="74258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rgbClr val="FFFFFF"/>
                  </a:solidFill>
                </a:rPr>
                <a:t>Data</a:t>
              </a:r>
            </a:p>
            <a:p>
              <a:pPr algn="ctr"/>
              <a:r>
                <a:rPr lang="en-US" sz="1800" dirty="0" smtClean="0">
                  <a:solidFill>
                    <a:srgbClr val="FFFFFF"/>
                  </a:solidFill>
                </a:rPr>
                <a:t>repository</a:t>
              </a:r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092323" y="2022490"/>
              <a:ext cx="1522851" cy="74258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rgbClr val="FFFFFF"/>
                  </a:solidFill>
                </a:rPr>
                <a:t>Data</a:t>
              </a:r>
            </a:p>
            <a:p>
              <a:pPr algn="ctr"/>
              <a:r>
                <a:rPr lang="en-US" sz="1800" dirty="0">
                  <a:solidFill>
                    <a:srgbClr val="FFFFFF"/>
                  </a:solidFill>
                </a:rPr>
                <a:t>repository</a:t>
              </a:r>
            </a:p>
          </p:txBody>
        </p:sp>
        <p:cxnSp>
          <p:nvCxnSpPr>
            <p:cNvPr id="60" name="Straight Arrow Connector 59"/>
            <p:cNvCxnSpPr>
              <a:stCxn id="8" idx="2"/>
              <a:endCxn id="56" idx="0"/>
            </p:cNvCxnSpPr>
            <p:nvPr/>
          </p:nvCxnSpPr>
          <p:spPr>
            <a:xfrm>
              <a:off x="2957209" y="3144521"/>
              <a:ext cx="437113" cy="780393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58" idx="2"/>
              <a:endCxn id="56" idx="0"/>
            </p:cNvCxnSpPr>
            <p:nvPr/>
          </p:nvCxnSpPr>
          <p:spPr>
            <a:xfrm flipH="1">
              <a:off x="3394322" y="3130229"/>
              <a:ext cx="1500549" cy="794685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62" idx="2"/>
              <a:endCxn id="56" idx="0"/>
            </p:cNvCxnSpPr>
            <p:nvPr/>
          </p:nvCxnSpPr>
          <p:spPr>
            <a:xfrm flipH="1">
              <a:off x="3394322" y="3128780"/>
              <a:ext cx="3463564" cy="796134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endCxn id="56" idx="2"/>
            </p:cNvCxnSpPr>
            <p:nvPr/>
          </p:nvCxnSpPr>
          <p:spPr>
            <a:xfrm flipH="1" flipV="1">
              <a:off x="3394322" y="4512187"/>
              <a:ext cx="1500549" cy="331465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43" idx="3"/>
              <a:endCxn id="54" idx="1"/>
            </p:cNvCxnSpPr>
            <p:nvPr/>
          </p:nvCxnSpPr>
          <p:spPr>
            <a:xfrm>
              <a:off x="4772574" y="4218549"/>
              <a:ext cx="514956" cy="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/>
            <p:cNvSpPr/>
            <p:nvPr/>
          </p:nvSpPr>
          <p:spPr>
            <a:xfrm>
              <a:off x="5287530" y="3924914"/>
              <a:ext cx="1983561" cy="58727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Search engine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402541" y="3924914"/>
              <a:ext cx="1983561" cy="58727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Registry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195783" y="2765071"/>
              <a:ext cx="1522851" cy="379450"/>
              <a:chOff x="2708808" y="3021404"/>
              <a:chExt cx="1259228" cy="313763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708808" y="3021404"/>
                <a:ext cx="1259228" cy="31376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B794A"/>
                    </a:solidFill>
                  </a:rPr>
                  <a:t>      Bioschemas</a:t>
                </a:r>
                <a:endParaRPr lang="en-US" sz="1400" dirty="0">
                  <a:solidFill>
                    <a:srgbClr val="0B794A"/>
                  </a:solidFill>
                </a:endParaRPr>
              </a:p>
            </p:txBody>
          </p:sp>
          <p:pic>
            <p:nvPicPr>
              <p:cNvPr id="55" name="Picture 54" descr="06b60658-cca9-11e5-95f7-ff9b26090a4b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471"/>
              <a:stretch/>
            </p:blipFill>
            <p:spPr>
              <a:xfrm>
                <a:off x="2784675" y="3057979"/>
                <a:ext cx="228049" cy="233359"/>
              </a:xfrm>
              <a:prstGeom prst="rect">
                <a:avLst/>
              </a:prstGeom>
            </p:spPr>
          </p:pic>
        </p:grpSp>
        <p:grpSp>
          <p:nvGrpSpPr>
            <p:cNvPr id="57" name="Group 56"/>
            <p:cNvGrpSpPr/>
            <p:nvPr/>
          </p:nvGrpSpPr>
          <p:grpSpPr>
            <a:xfrm>
              <a:off x="4133446" y="2750779"/>
              <a:ext cx="1522851" cy="379450"/>
              <a:chOff x="2707452" y="3021404"/>
              <a:chExt cx="1259228" cy="313763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2707452" y="3021404"/>
                <a:ext cx="1259228" cy="31376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B794A"/>
                    </a:solidFill>
                  </a:rPr>
                  <a:t>      Bioschemas</a:t>
                </a:r>
                <a:endParaRPr lang="en-US" sz="1400" dirty="0">
                  <a:solidFill>
                    <a:srgbClr val="0B794A"/>
                  </a:solidFill>
                </a:endParaRPr>
              </a:p>
            </p:txBody>
          </p:sp>
          <p:pic>
            <p:nvPicPr>
              <p:cNvPr id="59" name="Picture 58" descr="06b60658-cca9-11e5-95f7-ff9b26090a4b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471"/>
              <a:stretch/>
            </p:blipFill>
            <p:spPr>
              <a:xfrm>
                <a:off x="2784675" y="3057979"/>
                <a:ext cx="228049" cy="233359"/>
              </a:xfrm>
              <a:prstGeom prst="rect">
                <a:avLst/>
              </a:prstGeom>
            </p:spPr>
          </p:pic>
        </p:grpSp>
        <p:grpSp>
          <p:nvGrpSpPr>
            <p:cNvPr id="61" name="Group 60"/>
            <p:cNvGrpSpPr/>
            <p:nvPr/>
          </p:nvGrpSpPr>
          <p:grpSpPr>
            <a:xfrm>
              <a:off x="6096460" y="2749330"/>
              <a:ext cx="1522851" cy="379450"/>
              <a:chOff x="2708808" y="3021404"/>
              <a:chExt cx="1259228" cy="313763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2708808" y="3021404"/>
                <a:ext cx="1259228" cy="31376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B794A"/>
                    </a:solidFill>
                  </a:rPr>
                  <a:t>      Bioschemas</a:t>
                </a:r>
                <a:endParaRPr lang="en-US" sz="1400" dirty="0">
                  <a:solidFill>
                    <a:srgbClr val="0B794A"/>
                  </a:solidFill>
                </a:endParaRPr>
              </a:p>
            </p:txBody>
          </p:sp>
          <p:pic>
            <p:nvPicPr>
              <p:cNvPr id="64" name="Picture 63" descr="06b60658-cca9-11e5-95f7-ff9b26090a4b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471"/>
              <a:stretch/>
            </p:blipFill>
            <p:spPr>
              <a:xfrm>
                <a:off x="2784675" y="3057979"/>
                <a:ext cx="228049" cy="233359"/>
              </a:xfrm>
              <a:prstGeom prst="rect">
                <a:avLst/>
              </a:prstGeom>
            </p:spPr>
          </p:pic>
        </p:grpSp>
        <p:grpSp>
          <p:nvGrpSpPr>
            <p:cNvPr id="41" name="Group 40"/>
            <p:cNvGrpSpPr/>
            <p:nvPr/>
          </p:nvGrpSpPr>
          <p:grpSpPr>
            <a:xfrm>
              <a:off x="4364694" y="3924912"/>
              <a:ext cx="407880" cy="587273"/>
              <a:chOff x="2708808" y="3026945"/>
              <a:chExt cx="337271" cy="485609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2708808" y="3026945"/>
                <a:ext cx="337271" cy="48560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solidFill>
                    <a:srgbClr val="0B794A"/>
                  </a:solidFill>
                </a:endParaRPr>
              </a:p>
            </p:txBody>
          </p:sp>
          <p:pic>
            <p:nvPicPr>
              <p:cNvPr id="44" name="Picture 43" descr="06b60658-cca9-11e5-95f7-ff9b26090a4b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471"/>
              <a:stretch/>
            </p:blipFill>
            <p:spPr>
              <a:xfrm>
                <a:off x="2768050" y="3161882"/>
                <a:ext cx="228049" cy="233359"/>
              </a:xfrm>
              <a:prstGeom prst="rect">
                <a:avLst/>
              </a:prstGeom>
            </p:spPr>
          </p:pic>
        </p:grpSp>
      </p:grpSp>
      <p:sp>
        <p:nvSpPr>
          <p:cNvPr id="35" name="TextBox 34"/>
          <p:cNvSpPr txBox="1"/>
          <p:nvPr/>
        </p:nvSpPr>
        <p:spPr>
          <a:xfrm>
            <a:off x="1093693" y="6014053"/>
            <a:ext cx="68563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/>
              <a:t>Samples, Phenotypes, Datasets, Beacons, Protein annotations, Data repositories, </a:t>
            </a:r>
            <a:r>
              <a:rPr lang="is-IS" b="1" i="1" dirty="0" smtClean="0"/>
              <a:t>…</a:t>
            </a:r>
            <a:endParaRPr lang="en-US" b="1" i="1" dirty="0" smtClean="0"/>
          </a:p>
        </p:txBody>
      </p:sp>
      <p:sp>
        <p:nvSpPr>
          <p:cNvPr id="38" name="TextBox 37"/>
          <p:cNvSpPr txBox="1"/>
          <p:nvPr/>
        </p:nvSpPr>
        <p:spPr>
          <a:xfrm>
            <a:off x="1178662" y="1392530"/>
            <a:ext cx="1408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 smtClean="0">
                <a:solidFill>
                  <a:schemeClr val="bg1">
                    <a:lumMod val="65000"/>
                  </a:schemeClr>
                </a:solidFill>
              </a:rPr>
              <a:t>Pfam</a:t>
            </a:r>
            <a:endParaRPr lang="en-US" sz="2000" i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906713" y="718114"/>
            <a:ext cx="1408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</a:rPr>
              <a:t>HPA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158609" y="757496"/>
            <a:ext cx="1408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</a:rPr>
              <a:t>EGA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844957" y="754144"/>
            <a:ext cx="1408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</a:rPr>
              <a:t>Gene3D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675987" y="1385598"/>
            <a:ext cx="2587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smtClean="0">
                <a:solidFill>
                  <a:schemeClr val="bg1">
                    <a:lumMod val="65000"/>
                  </a:schemeClr>
                </a:solidFill>
              </a:rPr>
              <a:t>BBMRI-NL Biobank</a:t>
            </a:r>
            <a:endParaRPr lang="en-US" sz="2000" i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615561" y="1042651"/>
            <a:ext cx="1408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 smtClean="0">
                <a:solidFill>
                  <a:schemeClr val="bg1">
                    <a:lumMod val="65000"/>
                  </a:schemeClr>
                </a:solidFill>
              </a:rPr>
              <a:t>PDBe</a:t>
            </a:r>
            <a:endParaRPr lang="en-US" sz="2000" i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450445" y="1380165"/>
            <a:ext cx="1408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</a:rPr>
              <a:t>BRENDA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663588" y="1093950"/>
            <a:ext cx="1408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 smtClean="0">
                <a:solidFill>
                  <a:schemeClr val="bg1">
                    <a:lumMod val="65000"/>
                  </a:schemeClr>
                </a:solidFill>
              </a:rPr>
              <a:t>UniProt</a:t>
            </a:r>
            <a:endParaRPr lang="en-US" sz="2000" i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671979" y="718490"/>
            <a:ext cx="1408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</a:rPr>
              <a:t>Beacons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916714" y="1043403"/>
            <a:ext cx="1588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</a:rPr>
              <a:t>Brassica IP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397860" y="1056243"/>
            <a:ext cx="1588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 smtClean="0">
                <a:solidFill>
                  <a:schemeClr val="bg1">
                    <a:lumMod val="65000"/>
                  </a:schemeClr>
                </a:solidFill>
              </a:rPr>
              <a:t>COPaKB</a:t>
            </a:r>
            <a:endParaRPr lang="en-US" sz="2000" i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5396" y="5063496"/>
            <a:ext cx="1837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smtClean="0">
                <a:solidFill>
                  <a:schemeClr val="bg1">
                    <a:lumMod val="65000"/>
                  </a:schemeClr>
                </a:solidFill>
              </a:rPr>
              <a:t>Biocatalogue</a:t>
            </a:r>
            <a:endParaRPr lang="en-US" sz="2000" i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8521" y="3774592"/>
            <a:ext cx="1597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>
                <a:solidFill>
                  <a:schemeClr val="bg1">
                    <a:lumMod val="65000"/>
                  </a:schemeClr>
                </a:solidFill>
              </a:rPr>
              <a:t>Biosharing</a:t>
            </a:r>
            <a:endParaRPr lang="en-US" sz="2000" i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90475" y="4175070"/>
            <a:ext cx="1751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>
                <a:solidFill>
                  <a:schemeClr val="bg1">
                    <a:lumMod val="65000"/>
                  </a:schemeClr>
                </a:solidFill>
              </a:rPr>
              <a:t>Biosamples</a:t>
            </a:r>
            <a:endParaRPr lang="en-US" sz="2000" i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787004" y="5057884"/>
            <a:ext cx="2125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>
                <a:solidFill>
                  <a:schemeClr val="bg1">
                    <a:lumMod val="65000"/>
                  </a:schemeClr>
                </a:solidFill>
              </a:rPr>
              <a:t>Identifiers.org</a:t>
            </a:r>
            <a:endParaRPr lang="en-US" sz="2000" i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43908" y="3439685"/>
            <a:ext cx="2534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smtClean="0">
                <a:solidFill>
                  <a:schemeClr val="bg1">
                    <a:lumMod val="65000"/>
                  </a:schemeClr>
                </a:solidFill>
              </a:rPr>
              <a:t>Beacon network</a:t>
            </a:r>
            <a:endParaRPr lang="en-US" sz="2000" i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273239" y="4634584"/>
            <a:ext cx="1408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</a:rPr>
              <a:t>UKCRC TC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-144858" y="4609586"/>
            <a:ext cx="1588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>
                <a:solidFill>
                  <a:schemeClr val="bg1">
                    <a:lumMod val="65000"/>
                  </a:schemeClr>
                </a:solidFill>
              </a:rPr>
              <a:t>Bio.tools</a:t>
            </a:r>
            <a:endParaRPr lang="en-US" sz="2000" i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256083" y="4634406"/>
            <a:ext cx="2125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 smtClean="0">
                <a:solidFill>
                  <a:schemeClr val="bg1">
                    <a:lumMod val="65000"/>
                  </a:schemeClr>
                </a:solidFill>
              </a:rPr>
              <a:t>DataMed</a:t>
            </a:r>
            <a:endParaRPr lang="en-US" sz="2000" i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938004" y="1371885"/>
            <a:ext cx="1408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s-IS" sz="2000" i="1" dirty="0" smtClean="0">
                <a:solidFill>
                  <a:schemeClr val="bg1">
                    <a:lumMod val="65000"/>
                  </a:schemeClr>
                </a:solidFill>
              </a:rPr>
              <a:t>…</a:t>
            </a:r>
            <a:endParaRPr lang="en-US" sz="2000" i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395622" y="5019957"/>
            <a:ext cx="1408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s-IS" sz="2000" i="1" smtClean="0">
                <a:solidFill>
                  <a:schemeClr val="bg1">
                    <a:lumMod val="65000"/>
                  </a:schemeClr>
                </a:solidFill>
              </a:rPr>
              <a:t>…</a:t>
            </a:r>
            <a:endParaRPr lang="en-US" sz="2000" i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76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3645024"/>
            <a:ext cx="7772400" cy="144016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 smtClean="0"/>
              <a:t>SOA</a:t>
            </a:r>
            <a:br>
              <a:rPr lang="en-US" sz="6000" dirty="0" smtClean="0"/>
            </a:br>
            <a:r>
              <a:rPr lang="en-US" dirty="0"/>
              <a:t>Service Oriented Architecture</a:t>
            </a:r>
          </a:p>
        </p:txBody>
      </p:sp>
    </p:spTree>
    <p:extLst>
      <p:ext uri="{BB962C8B-B14F-4D97-AF65-F5344CB8AC3E}">
        <p14:creationId xmlns:p14="http://schemas.microsoft.com/office/powerpoint/2010/main" val="36195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3645024"/>
            <a:ext cx="7772400" cy="144016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 err="1" smtClean="0"/>
              <a:t>Bioschemas</a:t>
            </a:r>
            <a:r>
              <a:rPr lang="en-US" sz="6000" dirty="0"/>
              <a:t/>
            </a:r>
            <a:br>
              <a:rPr lang="en-US" sz="6000" dirty="0"/>
            </a:br>
            <a:r>
              <a:rPr lang="en-US" sz="6000" dirty="0" smtClean="0"/>
              <a:t>for Beacon discovery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03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Bioschemas</a:t>
            </a:r>
            <a:r>
              <a:rPr lang="en-US" dirty="0" smtClean="0"/>
              <a:t> beacon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</a:t>
            </a:r>
            <a:endParaRPr lang="en-US" b="1" dirty="0"/>
          </a:p>
          <a:p>
            <a:pPr lvl="1"/>
            <a:r>
              <a:rPr lang="en-US" dirty="0"/>
              <a:t>At the moment the </a:t>
            </a:r>
            <a:r>
              <a:rPr lang="en-US" b="1" dirty="0"/>
              <a:t>registration</a:t>
            </a:r>
            <a:r>
              <a:rPr lang="en-US" dirty="0"/>
              <a:t> of a Beacon service in the Beacon </a:t>
            </a:r>
            <a:r>
              <a:rPr lang="en-US" dirty="0" smtClean="0"/>
              <a:t>Registry </a:t>
            </a:r>
            <a:r>
              <a:rPr lang="en-US" dirty="0"/>
              <a:t>is done </a:t>
            </a:r>
            <a:r>
              <a:rPr lang="en-US" b="1" dirty="0"/>
              <a:t>manually</a:t>
            </a:r>
            <a:r>
              <a:rPr lang="en-US" dirty="0"/>
              <a:t> and needs to be </a:t>
            </a:r>
            <a:r>
              <a:rPr lang="en-US" b="1" dirty="0"/>
              <a:t>updated manually </a:t>
            </a:r>
            <a:r>
              <a:rPr lang="en-US" dirty="0"/>
              <a:t>if the beacon service changes </a:t>
            </a:r>
            <a:endParaRPr lang="en-US" dirty="0" smtClean="0"/>
          </a:p>
          <a:p>
            <a:r>
              <a:rPr lang="en-US" dirty="0" smtClean="0"/>
              <a:t>Objectives</a:t>
            </a:r>
            <a:endParaRPr lang="en-US" b="1" dirty="0"/>
          </a:p>
          <a:p>
            <a:pPr lvl="1"/>
            <a:r>
              <a:rPr lang="en-US" b="1" dirty="0"/>
              <a:t>Expose</a:t>
            </a:r>
            <a:r>
              <a:rPr lang="en-US" dirty="0"/>
              <a:t> Beacon service </a:t>
            </a:r>
            <a:r>
              <a:rPr lang="en-US" b="1" dirty="0"/>
              <a:t>metadata</a:t>
            </a:r>
            <a:r>
              <a:rPr lang="en-US" dirty="0"/>
              <a:t> in its default </a:t>
            </a:r>
            <a:r>
              <a:rPr lang="en-US" dirty="0" smtClean="0"/>
              <a:t>home </a:t>
            </a:r>
            <a:r>
              <a:rPr lang="en-US" dirty="0"/>
              <a:t>page with </a:t>
            </a:r>
            <a:r>
              <a:rPr lang="en-US" dirty="0" err="1"/>
              <a:t>Bioschemas</a:t>
            </a:r>
            <a:endParaRPr lang="en-US" dirty="0"/>
          </a:p>
          <a:p>
            <a:pPr lvl="1"/>
            <a:r>
              <a:rPr lang="en-US" b="1" dirty="0"/>
              <a:t>Automate</a:t>
            </a:r>
            <a:r>
              <a:rPr lang="en-US" dirty="0"/>
              <a:t> the </a:t>
            </a:r>
            <a:r>
              <a:rPr lang="en-US" b="1" dirty="0"/>
              <a:t>ingestion</a:t>
            </a:r>
            <a:r>
              <a:rPr lang="en-US" dirty="0"/>
              <a:t> of the beacon service metadata into </a:t>
            </a:r>
            <a:r>
              <a:rPr lang="en-US" dirty="0" smtClean="0"/>
              <a:t>a beacon </a:t>
            </a:r>
            <a:r>
              <a:rPr lang="en-US" b="1" dirty="0" smtClean="0"/>
              <a:t>registry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865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0" y="5551204"/>
            <a:ext cx="9144000" cy="130679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Registry updated via </a:t>
            </a:r>
            <a:r>
              <a:rPr lang="en-US" dirty="0" err="1" smtClean="0"/>
              <a:t>schema.org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51520" y="2193392"/>
            <a:ext cx="2528310" cy="3307808"/>
            <a:chOff x="251520" y="1761345"/>
            <a:chExt cx="1997488" cy="2613329"/>
          </a:xfrm>
        </p:grpSpPr>
        <p:sp>
          <p:nvSpPr>
            <p:cNvPr id="11" name="Rectangle 10"/>
            <p:cNvSpPr/>
            <p:nvPr/>
          </p:nvSpPr>
          <p:spPr bwMode="auto">
            <a:xfrm>
              <a:off x="251520" y="1761345"/>
              <a:ext cx="1997488" cy="205406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75207" y="1891823"/>
              <a:ext cx="920050" cy="1725232"/>
              <a:chOff x="633399" y="2765590"/>
              <a:chExt cx="696511" cy="1306061"/>
            </a:xfrm>
          </p:grpSpPr>
          <p:pic>
            <p:nvPicPr>
              <p:cNvPr id="121" name="pasted-image.png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9275" y="2765590"/>
                <a:ext cx="376826" cy="937682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37" name="TextBox 658"/>
              <p:cNvSpPr txBox="1">
                <a:spLocks noChangeArrowheads="1"/>
              </p:cNvSpPr>
              <p:nvPr/>
            </p:nvSpPr>
            <p:spPr bwMode="auto">
              <a:xfrm>
                <a:off x="633399" y="3648268"/>
                <a:ext cx="696511" cy="4233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sz="2000" dirty="0" smtClean="0">
                    <a:latin typeface="Calibri" pitchFamily="34" charset="0"/>
                  </a:rPr>
                  <a:t>BEACON</a:t>
                </a:r>
                <a:endParaRPr lang="en-GB" sz="2000" dirty="0">
                  <a:latin typeface="Calibri" pitchFamily="34" charset="0"/>
                </a:endParaRPr>
              </a:p>
              <a:p>
                <a:pPr algn="ctr"/>
                <a:r>
                  <a:rPr lang="en-GB" sz="2000" b="1" dirty="0" smtClean="0">
                    <a:latin typeface="Calibri" pitchFamily="34" charset="0"/>
                  </a:rPr>
                  <a:t>Service </a:t>
                </a:r>
                <a:r>
                  <a:rPr lang="en-GB" sz="2000" b="1" dirty="0">
                    <a:latin typeface="Calibri" pitchFamily="34" charset="0"/>
                  </a:rPr>
                  <a:t>A</a:t>
                </a:r>
              </a:p>
            </p:txBody>
          </p:sp>
        </p:grpSp>
        <p:sp>
          <p:nvSpPr>
            <p:cNvPr id="119" name="TextBox 118"/>
            <p:cNvSpPr txBox="1"/>
            <p:nvPr/>
          </p:nvSpPr>
          <p:spPr>
            <a:xfrm>
              <a:off x="599299" y="3815410"/>
              <a:ext cx="1340158" cy="5592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rgbClr val="E97200"/>
                  </a:solidFill>
                </a:rPr>
                <a:t>Server</a:t>
              </a:r>
              <a:endParaRPr lang="en-US" sz="4000" dirty="0">
                <a:solidFill>
                  <a:srgbClr val="E97200"/>
                </a:solidFill>
              </a:endParaRPr>
            </a:p>
          </p:txBody>
        </p:sp>
      </p:grpSp>
      <p:sp>
        <p:nvSpPr>
          <p:cNvPr id="20" name="Left Bracket 19"/>
          <p:cNvSpPr/>
          <p:nvPr/>
        </p:nvSpPr>
        <p:spPr bwMode="auto">
          <a:xfrm>
            <a:off x="3560404" y="4667536"/>
            <a:ext cx="3230630" cy="484436"/>
          </a:xfrm>
          <a:prstGeom prst="leftBracket">
            <a:avLst>
              <a:gd name="adj" fmla="val 45334"/>
            </a:avLst>
          </a:prstGeom>
          <a:noFill/>
          <a:ln w="2032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6804248" y="4194369"/>
            <a:ext cx="1593704" cy="2546999"/>
            <a:chOff x="6796595" y="3373054"/>
            <a:chExt cx="893027" cy="1427202"/>
          </a:xfrm>
        </p:grpSpPr>
        <p:sp>
          <p:nvSpPr>
            <p:cNvPr id="64" name="TextBox 63"/>
            <p:cNvSpPr txBox="1"/>
            <p:nvPr/>
          </p:nvSpPr>
          <p:spPr>
            <a:xfrm>
              <a:off x="6796595" y="4489825"/>
              <a:ext cx="893027" cy="310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000" dirty="0" smtClean="0">
                  <a:solidFill>
                    <a:srgbClr val="E97200"/>
                  </a:solidFill>
                </a:rPr>
                <a:t>Registry</a:t>
              </a:r>
              <a:endParaRPr lang="en-US" sz="3000" dirty="0">
                <a:solidFill>
                  <a:srgbClr val="E97200"/>
                </a:solidFill>
              </a:endParaRPr>
            </a:p>
          </p:txBody>
        </p:sp>
        <p:grpSp>
          <p:nvGrpSpPr>
            <p:cNvPr id="65" name="Shape 1031"/>
            <p:cNvGrpSpPr/>
            <p:nvPr/>
          </p:nvGrpSpPr>
          <p:grpSpPr>
            <a:xfrm>
              <a:off x="6854128" y="3373054"/>
              <a:ext cx="831064" cy="1108030"/>
              <a:chOff x="9468519" y="-3467"/>
              <a:chExt cx="3384667" cy="4512666"/>
            </a:xfrm>
          </p:grpSpPr>
          <p:grpSp>
            <p:nvGrpSpPr>
              <p:cNvPr id="66" name="Shape 1032"/>
              <p:cNvGrpSpPr/>
              <p:nvPr/>
            </p:nvGrpSpPr>
            <p:grpSpPr>
              <a:xfrm>
                <a:off x="9468519" y="-3467"/>
                <a:ext cx="3384667" cy="4512666"/>
                <a:chOff x="1115573" y="1772747"/>
                <a:chExt cx="3168571" cy="4224551"/>
              </a:xfrm>
            </p:grpSpPr>
            <p:grpSp>
              <p:nvGrpSpPr>
                <p:cNvPr id="122" name="Shape 1033"/>
                <p:cNvGrpSpPr/>
                <p:nvPr/>
              </p:nvGrpSpPr>
              <p:grpSpPr>
                <a:xfrm>
                  <a:off x="1115573" y="1772747"/>
                  <a:ext cx="3168571" cy="4224551"/>
                  <a:chOff x="1115616" y="1772816"/>
                  <a:chExt cx="1512300" cy="2016300"/>
                </a:xfrm>
              </p:grpSpPr>
              <p:sp>
                <p:nvSpPr>
                  <p:cNvPr id="125" name="Shape 1034"/>
                  <p:cNvSpPr/>
                  <p:nvPr/>
                </p:nvSpPr>
                <p:spPr>
                  <a:xfrm>
                    <a:off x="1115616" y="1772816"/>
                    <a:ext cx="1512300" cy="2016300"/>
                  </a:xfrm>
                  <a:prstGeom prst="rect">
                    <a:avLst/>
                  </a:prstGeom>
                  <a:solidFill>
                    <a:schemeClr val="lt1"/>
                  </a:solidFill>
                  <a:ln w="9525" cap="flat" cmpd="sng">
                    <a:solidFill>
                      <a:srgbClr val="7F7F7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6" name="Shape 1035"/>
                  <p:cNvSpPr/>
                  <p:nvPr/>
                </p:nvSpPr>
                <p:spPr>
                  <a:xfrm>
                    <a:off x="1115616" y="1772816"/>
                    <a:ext cx="1512300" cy="224099"/>
                  </a:xfrm>
                  <a:prstGeom prst="rect">
                    <a:avLst/>
                  </a:prstGeom>
                  <a:solidFill>
                    <a:srgbClr val="A5A5A5"/>
                  </a:solidFill>
                  <a:ln w="9525" cap="flat" cmpd="sng">
                    <a:solidFill>
                      <a:srgbClr val="7F7F7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7" name="Shape 1036"/>
                  <p:cNvSpPr/>
                  <p:nvPr/>
                </p:nvSpPr>
                <p:spPr>
                  <a:xfrm>
                    <a:off x="1368636" y="1844825"/>
                    <a:ext cx="1087199" cy="720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8" name="Shape 1037"/>
                  <p:cNvSpPr/>
                  <p:nvPr/>
                </p:nvSpPr>
                <p:spPr>
                  <a:xfrm rot="5400000">
                    <a:off x="2512350" y="1844824"/>
                    <a:ext cx="72000" cy="72000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23" name="Shape 1038"/>
                <p:cNvSpPr/>
                <p:nvPr/>
              </p:nvSpPr>
              <p:spPr>
                <a:xfrm>
                  <a:off x="1434912" y="1924648"/>
                  <a:ext cx="144000" cy="15089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" name="Shape 1039"/>
                <p:cNvSpPr/>
                <p:nvPr/>
              </p:nvSpPr>
              <p:spPr>
                <a:xfrm>
                  <a:off x="1230612" y="1925608"/>
                  <a:ext cx="144000" cy="15089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7" name="Shape 1040"/>
              <p:cNvGrpSpPr/>
              <p:nvPr/>
            </p:nvGrpSpPr>
            <p:grpSpPr>
              <a:xfrm>
                <a:off x="9756575" y="836711"/>
                <a:ext cx="2808300" cy="3384300"/>
                <a:chOff x="4283967" y="2564903"/>
                <a:chExt cx="2808300" cy="3384300"/>
              </a:xfrm>
            </p:grpSpPr>
            <p:sp>
              <p:nvSpPr>
                <p:cNvPr id="68" name="Shape 1041"/>
                <p:cNvSpPr/>
                <p:nvPr/>
              </p:nvSpPr>
              <p:spPr>
                <a:xfrm>
                  <a:off x="4283967" y="2564903"/>
                  <a:ext cx="2808300" cy="33843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rgbClr val="BFBFB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" name="Shape 1042"/>
                <p:cNvSpPr/>
                <p:nvPr/>
              </p:nvSpPr>
              <p:spPr>
                <a:xfrm>
                  <a:off x="4499992" y="2780927"/>
                  <a:ext cx="2376300" cy="14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" name="Shape 1044"/>
                <p:cNvSpPr/>
                <p:nvPr/>
              </p:nvSpPr>
              <p:spPr>
                <a:xfrm>
                  <a:off x="4499992" y="3212975"/>
                  <a:ext cx="2376300" cy="14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" name="Shape 1046"/>
                <p:cNvSpPr/>
                <p:nvPr/>
              </p:nvSpPr>
              <p:spPr>
                <a:xfrm>
                  <a:off x="4499992" y="3645023"/>
                  <a:ext cx="2376300" cy="14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" name="Shape 1048"/>
                <p:cNvSpPr/>
                <p:nvPr/>
              </p:nvSpPr>
              <p:spPr>
                <a:xfrm>
                  <a:off x="4499992" y="4077071"/>
                  <a:ext cx="2376300" cy="14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" name="Shape 1050"/>
                <p:cNvSpPr/>
                <p:nvPr/>
              </p:nvSpPr>
              <p:spPr>
                <a:xfrm>
                  <a:off x="4499992" y="4509119"/>
                  <a:ext cx="2376300" cy="14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" name="Shape 1052"/>
                <p:cNvSpPr/>
                <p:nvPr/>
              </p:nvSpPr>
              <p:spPr>
                <a:xfrm>
                  <a:off x="4499992" y="4509119"/>
                  <a:ext cx="2376300" cy="14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" name="Shape 1054"/>
                <p:cNvSpPr/>
                <p:nvPr/>
              </p:nvSpPr>
              <p:spPr>
                <a:xfrm>
                  <a:off x="4499992" y="4941167"/>
                  <a:ext cx="2376300" cy="14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76" name="Shape 1056"/>
                <p:cNvGrpSpPr/>
                <p:nvPr/>
              </p:nvGrpSpPr>
              <p:grpSpPr>
                <a:xfrm>
                  <a:off x="5580111" y="5517231"/>
                  <a:ext cx="1264588" cy="165257"/>
                  <a:chOff x="5637850" y="1626750"/>
                  <a:chExt cx="1264588" cy="165257"/>
                </a:xfrm>
              </p:grpSpPr>
              <p:sp>
                <p:nvSpPr>
                  <p:cNvPr id="77" name="Shape 1057"/>
                  <p:cNvSpPr/>
                  <p:nvPr/>
                </p:nvSpPr>
                <p:spPr>
                  <a:xfrm rot="5400000">
                    <a:off x="6741338" y="1626750"/>
                    <a:ext cx="161100" cy="161100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8" name="Shape 1058"/>
                  <p:cNvSpPr/>
                  <p:nvPr/>
                </p:nvSpPr>
                <p:spPr>
                  <a:xfrm>
                    <a:off x="6518421" y="1627774"/>
                    <a:ext cx="153900" cy="161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9" name="Shape 1059"/>
                  <p:cNvSpPr/>
                  <p:nvPr/>
                </p:nvSpPr>
                <p:spPr>
                  <a:xfrm>
                    <a:off x="6300192" y="1628800"/>
                    <a:ext cx="153900" cy="161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5" name="Shape 1060"/>
                  <p:cNvSpPr/>
                  <p:nvPr/>
                </p:nvSpPr>
                <p:spPr>
                  <a:xfrm rot="-5400000">
                    <a:off x="5637850" y="1630908"/>
                    <a:ext cx="161100" cy="161100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" name="Shape 1061"/>
                  <p:cNvSpPr/>
                  <p:nvPr/>
                </p:nvSpPr>
                <p:spPr>
                  <a:xfrm rot="10800000">
                    <a:off x="5867967" y="1629884"/>
                    <a:ext cx="153900" cy="161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0" name="Shape 1062"/>
                  <p:cNvSpPr/>
                  <p:nvPr/>
                </p:nvSpPr>
                <p:spPr>
                  <a:xfrm rot="10800000">
                    <a:off x="6086196" y="1628858"/>
                    <a:ext cx="153900" cy="161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grpSp>
        <p:nvGrpSpPr>
          <p:cNvPr id="8" name="Group 7"/>
          <p:cNvGrpSpPr/>
          <p:nvPr/>
        </p:nvGrpSpPr>
        <p:grpSpPr>
          <a:xfrm>
            <a:off x="4177426" y="5157192"/>
            <a:ext cx="2780386" cy="1738632"/>
            <a:chOff x="5862564" y="4989943"/>
            <a:chExt cx="2780386" cy="1738632"/>
          </a:xfrm>
        </p:grpSpPr>
        <p:sp>
          <p:nvSpPr>
            <p:cNvPr id="10" name="TextBox 9"/>
            <p:cNvSpPr txBox="1"/>
            <p:nvPr/>
          </p:nvSpPr>
          <p:spPr>
            <a:xfrm>
              <a:off x="5862564" y="5793498"/>
              <a:ext cx="2780386" cy="935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Service metadata </a:t>
              </a:r>
              <a:endPara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129" name="Group 215"/>
            <p:cNvGrpSpPr>
              <a:grpSpLocks/>
            </p:cNvGrpSpPr>
            <p:nvPr/>
          </p:nvGrpSpPr>
          <p:grpSpPr bwMode="auto">
            <a:xfrm>
              <a:off x="6989272" y="4989943"/>
              <a:ext cx="583817" cy="774468"/>
              <a:chOff x="1323222" y="5554002"/>
              <a:chExt cx="641866" cy="583273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1323222" y="5554002"/>
                <a:ext cx="641866" cy="583273"/>
              </a:xfrm>
              <a:prstGeom prst="rect">
                <a:avLst/>
              </a:prstGeom>
              <a:solidFill>
                <a:schemeClr val="bg1"/>
              </a:solidFill>
              <a:ln w="3175" cmpd="sng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1403457" y="5622462"/>
                <a:ext cx="481400" cy="4655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1403457" y="5690920"/>
                <a:ext cx="481400" cy="219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1403457" y="5734734"/>
                <a:ext cx="481400" cy="2464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1403457" y="5781287"/>
                <a:ext cx="481400" cy="2464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403457" y="5833315"/>
                <a:ext cx="481400" cy="219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403457" y="5877129"/>
                <a:ext cx="481400" cy="2464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1403457" y="5923682"/>
                <a:ext cx="481400" cy="219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1403457" y="5970234"/>
                <a:ext cx="481400" cy="219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1403457" y="6019524"/>
                <a:ext cx="481400" cy="219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1403457" y="6066077"/>
                <a:ext cx="481400" cy="219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4" t="9414" r="4776" b="10176"/>
          <a:stretch/>
        </p:blipFill>
        <p:spPr>
          <a:xfrm>
            <a:off x="2592955" y="4480563"/>
            <a:ext cx="835747" cy="74233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1" name="TextBox 60"/>
          <p:cNvSpPr txBox="1"/>
          <p:nvPr/>
        </p:nvSpPr>
        <p:spPr>
          <a:xfrm>
            <a:off x="2772594" y="5199583"/>
            <a:ext cx="1583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Web page</a:t>
            </a:r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712289"/>
            <a:ext cx="894403" cy="894403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2808213" y="1268760"/>
            <a:ext cx="652607" cy="487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API</a:t>
            </a:r>
            <a:endParaRPr lang="en-US" dirty="0"/>
          </a:p>
        </p:txBody>
      </p:sp>
      <p:pic>
        <p:nvPicPr>
          <p:cNvPr id="83" name="Picture 82" descr="06b60658-cca9-11e5-95f7-ff9b26090a4b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471"/>
          <a:stretch/>
        </p:blipFill>
        <p:spPr>
          <a:xfrm>
            <a:off x="3188406" y="4233456"/>
            <a:ext cx="506927" cy="527517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908206" y="1318457"/>
            <a:ext cx="1480581" cy="2581936"/>
            <a:chOff x="9965026" y="474384"/>
            <a:chExt cx="1140527" cy="1988927"/>
          </a:xfrm>
        </p:grpSpPr>
        <p:sp>
          <p:nvSpPr>
            <p:cNvPr id="84" name="TextBox 83"/>
            <p:cNvSpPr txBox="1"/>
            <p:nvPr/>
          </p:nvSpPr>
          <p:spPr>
            <a:xfrm>
              <a:off x="10096365" y="2036553"/>
              <a:ext cx="897970" cy="426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000" dirty="0" smtClean="0">
                  <a:solidFill>
                    <a:srgbClr val="E97200"/>
                  </a:solidFill>
                </a:rPr>
                <a:t>Client</a:t>
              </a:r>
              <a:endParaRPr lang="en-US" sz="3000" dirty="0">
                <a:solidFill>
                  <a:srgbClr val="E97200"/>
                </a:solidFill>
              </a:endParaRPr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9965026" y="474384"/>
              <a:ext cx="1140527" cy="1520627"/>
              <a:chOff x="2077545" y="1407481"/>
              <a:chExt cx="831064" cy="1108030"/>
            </a:xfrm>
          </p:grpSpPr>
          <p:grpSp>
            <p:nvGrpSpPr>
              <p:cNvPr id="86" name="Shape 1032"/>
              <p:cNvGrpSpPr/>
              <p:nvPr/>
            </p:nvGrpSpPr>
            <p:grpSpPr>
              <a:xfrm>
                <a:off x="2077545" y="1407481"/>
                <a:ext cx="831064" cy="1108030"/>
                <a:chOff x="1115573" y="1772747"/>
                <a:chExt cx="3168571" cy="4224551"/>
              </a:xfrm>
            </p:grpSpPr>
            <p:grpSp>
              <p:nvGrpSpPr>
                <p:cNvPr id="118" name="Shape 1033"/>
                <p:cNvGrpSpPr/>
                <p:nvPr/>
              </p:nvGrpSpPr>
              <p:grpSpPr>
                <a:xfrm>
                  <a:off x="1115573" y="1772747"/>
                  <a:ext cx="3168571" cy="4224551"/>
                  <a:chOff x="1115616" y="1772816"/>
                  <a:chExt cx="1512300" cy="2016300"/>
                </a:xfrm>
              </p:grpSpPr>
              <p:sp>
                <p:nvSpPr>
                  <p:cNvPr id="144" name="Shape 1034"/>
                  <p:cNvSpPr/>
                  <p:nvPr/>
                </p:nvSpPr>
                <p:spPr>
                  <a:xfrm>
                    <a:off x="1115616" y="1772816"/>
                    <a:ext cx="1512300" cy="2016300"/>
                  </a:xfrm>
                  <a:prstGeom prst="rect">
                    <a:avLst/>
                  </a:prstGeom>
                  <a:solidFill>
                    <a:schemeClr val="lt1"/>
                  </a:solidFill>
                  <a:ln w="9525" cap="flat" cmpd="sng">
                    <a:solidFill>
                      <a:srgbClr val="7F7F7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5" name="Shape 1035"/>
                  <p:cNvSpPr/>
                  <p:nvPr/>
                </p:nvSpPr>
                <p:spPr>
                  <a:xfrm>
                    <a:off x="1115616" y="1772816"/>
                    <a:ext cx="1512300" cy="224099"/>
                  </a:xfrm>
                  <a:prstGeom prst="rect">
                    <a:avLst/>
                  </a:prstGeom>
                  <a:solidFill>
                    <a:srgbClr val="A5A5A5"/>
                  </a:solidFill>
                  <a:ln w="9525" cap="flat" cmpd="sng">
                    <a:solidFill>
                      <a:srgbClr val="7F7F7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6" name="Shape 1036"/>
                  <p:cNvSpPr/>
                  <p:nvPr/>
                </p:nvSpPr>
                <p:spPr>
                  <a:xfrm>
                    <a:off x="1368636" y="1844825"/>
                    <a:ext cx="1087199" cy="720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7" name="Shape 1037"/>
                  <p:cNvSpPr/>
                  <p:nvPr/>
                </p:nvSpPr>
                <p:spPr>
                  <a:xfrm rot="5400000">
                    <a:off x="2512350" y="1844824"/>
                    <a:ext cx="72000" cy="72000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42" name="Shape 1038"/>
                <p:cNvSpPr/>
                <p:nvPr/>
              </p:nvSpPr>
              <p:spPr>
                <a:xfrm>
                  <a:off x="1434912" y="1924648"/>
                  <a:ext cx="144000" cy="15089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3" name="Shape 1039"/>
                <p:cNvSpPr/>
                <p:nvPr/>
              </p:nvSpPr>
              <p:spPr>
                <a:xfrm>
                  <a:off x="1230612" y="1925608"/>
                  <a:ext cx="144000" cy="15089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87" name="Shape 1041"/>
              <p:cNvSpPr/>
              <p:nvPr/>
            </p:nvSpPr>
            <p:spPr>
              <a:xfrm>
                <a:off x="2148274" y="1613776"/>
                <a:ext cx="689544" cy="830974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BFBFB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Shape 1042"/>
              <p:cNvSpPr/>
              <p:nvPr/>
            </p:nvSpPr>
            <p:spPr>
              <a:xfrm>
                <a:off x="2201316" y="1666818"/>
                <a:ext cx="138436" cy="457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Shape 1044"/>
              <p:cNvSpPr/>
              <p:nvPr/>
            </p:nvSpPr>
            <p:spPr>
              <a:xfrm>
                <a:off x="2201316" y="1772902"/>
                <a:ext cx="138436" cy="457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Shape 1046"/>
              <p:cNvSpPr/>
              <p:nvPr/>
            </p:nvSpPr>
            <p:spPr>
              <a:xfrm>
                <a:off x="2201316" y="1878986"/>
                <a:ext cx="138436" cy="457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Shape 1048"/>
              <p:cNvSpPr/>
              <p:nvPr/>
            </p:nvSpPr>
            <p:spPr>
              <a:xfrm>
                <a:off x="2201316" y="1985071"/>
                <a:ext cx="138436" cy="457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Shape 1052"/>
              <p:cNvSpPr/>
              <p:nvPr/>
            </p:nvSpPr>
            <p:spPr>
              <a:xfrm>
                <a:off x="2201316" y="2091155"/>
                <a:ext cx="138436" cy="457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Shape 1054"/>
              <p:cNvSpPr/>
              <p:nvPr/>
            </p:nvSpPr>
            <p:spPr>
              <a:xfrm>
                <a:off x="2201316" y="2197239"/>
                <a:ext cx="138436" cy="457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Shape 1054"/>
              <p:cNvSpPr/>
              <p:nvPr/>
            </p:nvSpPr>
            <p:spPr>
              <a:xfrm>
                <a:off x="2199071" y="2313523"/>
                <a:ext cx="138436" cy="457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Shape 1042"/>
              <p:cNvSpPr/>
              <p:nvPr/>
            </p:nvSpPr>
            <p:spPr>
              <a:xfrm>
                <a:off x="2415588" y="1665824"/>
                <a:ext cx="77962" cy="45719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Shape 1044"/>
              <p:cNvSpPr/>
              <p:nvPr/>
            </p:nvSpPr>
            <p:spPr>
              <a:xfrm>
                <a:off x="2415588" y="1771908"/>
                <a:ext cx="77962" cy="4571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Shape 1046"/>
              <p:cNvSpPr/>
              <p:nvPr/>
            </p:nvSpPr>
            <p:spPr>
              <a:xfrm>
                <a:off x="2415588" y="1877992"/>
                <a:ext cx="77962" cy="45719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Shape 1048"/>
              <p:cNvSpPr/>
              <p:nvPr/>
            </p:nvSpPr>
            <p:spPr>
              <a:xfrm>
                <a:off x="2415588" y="1984077"/>
                <a:ext cx="77962" cy="45719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Shape 1052"/>
              <p:cNvSpPr/>
              <p:nvPr/>
            </p:nvSpPr>
            <p:spPr>
              <a:xfrm>
                <a:off x="2415588" y="2090161"/>
                <a:ext cx="77962" cy="4571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Shape 1054"/>
              <p:cNvSpPr/>
              <p:nvPr/>
            </p:nvSpPr>
            <p:spPr>
              <a:xfrm>
                <a:off x="2415588" y="2196245"/>
                <a:ext cx="77962" cy="45719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Shape 1054"/>
              <p:cNvSpPr/>
              <p:nvPr/>
            </p:nvSpPr>
            <p:spPr>
              <a:xfrm>
                <a:off x="2411760" y="2312529"/>
                <a:ext cx="77962" cy="4571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Shape 1042"/>
              <p:cNvSpPr/>
              <p:nvPr/>
            </p:nvSpPr>
            <p:spPr>
              <a:xfrm>
                <a:off x="2567215" y="1665824"/>
                <a:ext cx="77962" cy="45719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Shape 1044"/>
              <p:cNvSpPr/>
              <p:nvPr/>
            </p:nvSpPr>
            <p:spPr>
              <a:xfrm>
                <a:off x="2567215" y="1771908"/>
                <a:ext cx="77962" cy="45719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Shape 1046"/>
              <p:cNvSpPr/>
              <p:nvPr/>
            </p:nvSpPr>
            <p:spPr>
              <a:xfrm>
                <a:off x="2567215" y="1877992"/>
                <a:ext cx="77962" cy="4571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Shape 1048"/>
              <p:cNvSpPr/>
              <p:nvPr/>
            </p:nvSpPr>
            <p:spPr>
              <a:xfrm>
                <a:off x="2567215" y="1984077"/>
                <a:ext cx="77962" cy="4571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Shape 1052"/>
              <p:cNvSpPr/>
              <p:nvPr/>
            </p:nvSpPr>
            <p:spPr>
              <a:xfrm>
                <a:off x="2567215" y="2090161"/>
                <a:ext cx="77962" cy="45719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Shape 1054"/>
              <p:cNvSpPr/>
              <p:nvPr/>
            </p:nvSpPr>
            <p:spPr>
              <a:xfrm>
                <a:off x="2567215" y="2196245"/>
                <a:ext cx="77962" cy="4571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Shape 1054"/>
              <p:cNvSpPr/>
              <p:nvPr/>
            </p:nvSpPr>
            <p:spPr>
              <a:xfrm>
                <a:off x="2563387" y="2312529"/>
                <a:ext cx="77962" cy="45719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Shape 1042"/>
              <p:cNvSpPr/>
              <p:nvPr/>
            </p:nvSpPr>
            <p:spPr>
              <a:xfrm>
                <a:off x="2724892" y="1665824"/>
                <a:ext cx="77962" cy="4571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Shape 1044"/>
              <p:cNvSpPr/>
              <p:nvPr/>
            </p:nvSpPr>
            <p:spPr>
              <a:xfrm>
                <a:off x="2724892" y="1771908"/>
                <a:ext cx="77962" cy="4571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Shape 1046"/>
              <p:cNvSpPr/>
              <p:nvPr/>
            </p:nvSpPr>
            <p:spPr>
              <a:xfrm>
                <a:off x="2724892" y="1877992"/>
                <a:ext cx="77962" cy="45719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Shape 1048"/>
              <p:cNvSpPr/>
              <p:nvPr/>
            </p:nvSpPr>
            <p:spPr>
              <a:xfrm>
                <a:off x="2724892" y="1984077"/>
                <a:ext cx="77962" cy="45719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Shape 1052"/>
              <p:cNvSpPr/>
              <p:nvPr/>
            </p:nvSpPr>
            <p:spPr>
              <a:xfrm>
                <a:off x="2724892" y="2090161"/>
                <a:ext cx="77962" cy="45719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Shape 1054"/>
              <p:cNvSpPr/>
              <p:nvPr/>
            </p:nvSpPr>
            <p:spPr>
              <a:xfrm>
                <a:off x="2724892" y="2196245"/>
                <a:ext cx="77962" cy="4571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Shape 1054"/>
              <p:cNvSpPr/>
              <p:nvPr/>
            </p:nvSpPr>
            <p:spPr>
              <a:xfrm>
                <a:off x="2721064" y="2312529"/>
                <a:ext cx="77962" cy="4571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8" name="Left Bracket 147"/>
          <p:cNvSpPr/>
          <p:nvPr/>
        </p:nvSpPr>
        <p:spPr bwMode="auto">
          <a:xfrm>
            <a:off x="3616684" y="1934208"/>
            <a:ext cx="3230630" cy="484436"/>
          </a:xfrm>
          <a:prstGeom prst="leftBracket">
            <a:avLst>
              <a:gd name="adj" fmla="val 45334"/>
            </a:avLst>
          </a:prstGeom>
          <a:noFill/>
          <a:ln w="2032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grpSp>
        <p:nvGrpSpPr>
          <p:cNvPr id="149" name="Group 148"/>
          <p:cNvGrpSpPr/>
          <p:nvPr/>
        </p:nvGrpSpPr>
        <p:grpSpPr>
          <a:xfrm>
            <a:off x="4163098" y="2396650"/>
            <a:ext cx="2780386" cy="1203665"/>
            <a:chOff x="5862564" y="4989943"/>
            <a:chExt cx="2780386" cy="1203665"/>
          </a:xfrm>
        </p:grpSpPr>
        <p:sp>
          <p:nvSpPr>
            <p:cNvPr id="150" name="TextBox 149"/>
            <p:cNvSpPr txBox="1"/>
            <p:nvPr/>
          </p:nvSpPr>
          <p:spPr>
            <a:xfrm>
              <a:off x="5862564" y="5793498"/>
              <a:ext cx="27803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Genomics data</a:t>
              </a:r>
              <a:endPara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151" name="Group 215"/>
            <p:cNvGrpSpPr>
              <a:grpSpLocks/>
            </p:cNvGrpSpPr>
            <p:nvPr/>
          </p:nvGrpSpPr>
          <p:grpSpPr bwMode="auto">
            <a:xfrm>
              <a:off x="6989272" y="4989943"/>
              <a:ext cx="583817" cy="774468"/>
              <a:chOff x="1323222" y="5554002"/>
              <a:chExt cx="641866" cy="583273"/>
            </a:xfrm>
          </p:grpSpPr>
          <p:sp>
            <p:nvSpPr>
              <p:cNvPr id="152" name="Rectangle 151"/>
              <p:cNvSpPr/>
              <p:nvPr/>
            </p:nvSpPr>
            <p:spPr>
              <a:xfrm>
                <a:off x="1323222" y="5554002"/>
                <a:ext cx="641866" cy="583273"/>
              </a:xfrm>
              <a:prstGeom prst="rect">
                <a:avLst/>
              </a:prstGeom>
              <a:solidFill>
                <a:schemeClr val="bg1"/>
              </a:solidFill>
              <a:ln w="3175" cmpd="sng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403457" y="5622462"/>
                <a:ext cx="481400" cy="4655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403457" y="5690920"/>
                <a:ext cx="481400" cy="219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1403457" y="5734734"/>
                <a:ext cx="481400" cy="2464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1403457" y="5781287"/>
                <a:ext cx="481400" cy="2464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1403457" y="5833315"/>
                <a:ext cx="481400" cy="219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1403457" y="5877129"/>
                <a:ext cx="481400" cy="2464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1403457" y="5923682"/>
                <a:ext cx="481400" cy="219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1403457" y="5970234"/>
                <a:ext cx="481400" cy="219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1403457" y="6019524"/>
                <a:ext cx="481400" cy="219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1403457" y="6066077"/>
                <a:ext cx="481400" cy="219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sp>
        <p:nvSpPr>
          <p:cNvPr id="163" name="Rectangle 162"/>
          <p:cNvSpPr/>
          <p:nvPr/>
        </p:nvSpPr>
        <p:spPr bwMode="auto">
          <a:xfrm>
            <a:off x="3482394" y="1083804"/>
            <a:ext cx="5661606" cy="2750420"/>
          </a:xfrm>
          <a:prstGeom prst="rect">
            <a:avLst/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8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Schema.org</a:t>
            </a:r>
            <a:r>
              <a:rPr lang="en-US" dirty="0" smtClean="0"/>
              <a:t> for beacons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68760"/>
            <a:ext cx="8153400" cy="4608165"/>
          </a:xfrm>
        </p:spPr>
        <p:txBody>
          <a:bodyPr/>
          <a:lstStyle/>
          <a:p>
            <a:r>
              <a:rPr lang="en-US" sz="2800" b="1" dirty="0" smtClean="0"/>
              <a:t>Good </a:t>
            </a:r>
            <a:r>
              <a:rPr lang="en-US" sz="2800" b="1" dirty="0"/>
              <a:t>practice </a:t>
            </a:r>
            <a:r>
              <a:rPr lang="en-US" sz="2800" dirty="0"/>
              <a:t>to describe structured data for web pages</a:t>
            </a:r>
          </a:p>
          <a:p>
            <a:r>
              <a:rPr lang="en-US" sz="2800" dirty="0" smtClean="0"/>
              <a:t>More </a:t>
            </a:r>
            <a:r>
              <a:rPr lang="en-US" sz="2800" b="1" dirty="0"/>
              <a:t>discoverable by search engines </a:t>
            </a:r>
            <a:r>
              <a:rPr lang="en-US" sz="2800" dirty="0"/>
              <a:t>(boost </a:t>
            </a:r>
            <a:r>
              <a:rPr lang="en-US" sz="2800" dirty="0" smtClean="0"/>
              <a:t>SEO</a:t>
            </a:r>
            <a:r>
              <a:rPr lang="en-US" sz="2800" dirty="0" smtClean="0"/>
              <a:t>)</a:t>
            </a:r>
          </a:p>
          <a:p>
            <a:r>
              <a:rPr lang="en-US" sz="2800" b="1" dirty="0" smtClean="0"/>
              <a:t>A</a:t>
            </a:r>
            <a:r>
              <a:rPr lang="en-US" sz="2800" b="1" dirty="0" smtClean="0"/>
              <a:t>utomate</a:t>
            </a:r>
            <a:r>
              <a:rPr lang="en-US" sz="2800" dirty="0" smtClean="0"/>
              <a:t> metadata </a:t>
            </a:r>
            <a:r>
              <a:rPr lang="en-US" sz="2800" b="1" dirty="0" smtClean="0"/>
              <a:t>collection</a:t>
            </a:r>
            <a:r>
              <a:rPr lang="en-US" sz="2800" dirty="0" smtClean="0"/>
              <a:t> into registries</a:t>
            </a:r>
            <a:endParaRPr lang="en-US" sz="2800" dirty="0"/>
          </a:p>
          <a:p>
            <a:r>
              <a:rPr lang="en-US" sz="2800" b="1" dirty="0" smtClean="0"/>
              <a:t>Not </a:t>
            </a:r>
            <a:r>
              <a:rPr lang="en-US" sz="2800" b="1" dirty="0"/>
              <a:t>just </a:t>
            </a:r>
            <a:r>
              <a:rPr lang="en-US" sz="2800" dirty="0" smtClean="0"/>
              <a:t>for </a:t>
            </a:r>
            <a:r>
              <a:rPr lang="en-US" sz="2800" b="1" dirty="0" smtClean="0"/>
              <a:t>for </a:t>
            </a:r>
            <a:r>
              <a:rPr lang="en-US" sz="2800" b="1" dirty="0"/>
              <a:t>machines </a:t>
            </a:r>
            <a:r>
              <a:rPr lang="en-US" sz="2800" dirty="0"/>
              <a:t>but also humans</a:t>
            </a:r>
          </a:p>
          <a:p>
            <a:r>
              <a:rPr lang="en-US" sz="2800" b="1" dirty="0" smtClean="0"/>
              <a:t>Generic</a:t>
            </a:r>
            <a:r>
              <a:rPr lang="en-US" sz="2800" dirty="0" smtClean="0"/>
              <a:t> enough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pplicable </a:t>
            </a:r>
            <a:r>
              <a:rPr lang="en-US" dirty="0"/>
              <a:t>to </a:t>
            </a:r>
            <a:r>
              <a:rPr lang="en-US" b="1" dirty="0" smtClean="0"/>
              <a:t>different genomics </a:t>
            </a:r>
            <a:r>
              <a:rPr lang="en-US" b="1" dirty="0"/>
              <a:t>end points</a:t>
            </a:r>
          </a:p>
          <a:p>
            <a:pPr lvl="1"/>
            <a:r>
              <a:rPr lang="en-US" dirty="0" smtClean="0"/>
              <a:t>Applicable </a:t>
            </a:r>
            <a:r>
              <a:rPr lang="en-US" dirty="0" smtClean="0"/>
              <a:t>to </a:t>
            </a:r>
            <a:r>
              <a:rPr lang="en-US" b="1" dirty="0"/>
              <a:t>different </a:t>
            </a:r>
            <a:r>
              <a:rPr lang="en-US" b="1" dirty="0" smtClean="0"/>
              <a:t>versions</a:t>
            </a:r>
            <a:endParaRPr lang="en-US" b="1" dirty="0"/>
          </a:p>
          <a:p>
            <a:r>
              <a:rPr lang="en-US" sz="2800" b="1" dirty="0" smtClean="0"/>
              <a:t>Simple </a:t>
            </a:r>
            <a:r>
              <a:rPr lang="en-US" sz="2800" b="1" dirty="0"/>
              <a:t>adoption</a:t>
            </a:r>
            <a:r>
              <a:rPr lang="en-US" sz="2800" dirty="0"/>
              <a:t>, </a:t>
            </a:r>
            <a:r>
              <a:rPr lang="en-US" sz="2800" b="1" dirty="0"/>
              <a:t>simple</a:t>
            </a:r>
            <a:r>
              <a:rPr lang="en-US" sz="2800" dirty="0"/>
              <a:t> to </a:t>
            </a:r>
            <a:r>
              <a:rPr lang="en-US" sz="2800" b="1" dirty="0" smtClean="0"/>
              <a:t>update</a:t>
            </a:r>
            <a:endParaRPr lang="en-US" sz="2800" b="1" dirty="0"/>
          </a:p>
          <a:p>
            <a:r>
              <a:rPr lang="en-US" sz="2800" dirty="0"/>
              <a:t>Keep </a:t>
            </a:r>
            <a:r>
              <a:rPr lang="en-US" sz="2800" b="1" dirty="0"/>
              <a:t>API</a:t>
            </a:r>
            <a:r>
              <a:rPr lang="en-US" sz="2800" dirty="0"/>
              <a:t> as </a:t>
            </a:r>
            <a:r>
              <a:rPr lang="en-US" sz="2800" b="1" dirty="0"/>
              <a:t>simple</a:t>
            </a:r>
            <a:r>
              <a:rPr lang="en-US" sz="2800" dirty="0"/>
              <a:t> as possible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4819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3645024"/>
            <a:ext cx="7772400" cy="144016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300" dirty="0" err="1" smtClean="0"/>
              <a:t>Bioschemas</a:t>
            </a:r>
            <a:r>
              <a:rPr lang="en-US" sz="5300" dirty="0"/>
              <a:t> </a:t>
            </a:r>
            <a:r>
              <a:rPr lang="en-US" sz="5300" dirty="0" smtClean="0"/>
              <a:t>Beacons</a:t>
            </a:r>
            <a:r>
              <a:rPr lang="en-US" sz="5300" dirty="0"/>
              <a:t> </a:t>
            </a:r>
            <a:r>
              <a:rPr lang="en-US" sz="5300" dirty="0" smtClean="0"/>
              <a:t>Mockup</a:t>
            </a:r>
            <a:r>
              <a:rPr lang="en-US" sz="4900" dirty="0" smtClean="0"/>
              <a:t/>
            </a:r>
            <a:br>
              <a:rPr lang="en-US" sz="4900" dirty="0" smtClean="0"/>
            </a:br>
            <a:r>
              <a:rPr lang="en-US" sz="2200" dirty="0" smtClean="0">
                <a:solidFill>
                  <a:schemeClr val="accent2">
                    <a:lumMod val="75000"/>
                  </a:schemeClr>
                </a:solidFill>
              </a:rPr>
              <a:t>https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://</a:t>
            </a:r>
            <a:r>
              <a:rPr lang="en-US" sz="2200" dirty="0" err="1">
                <a:solidFill>
                  <a:schemeClr val="accent2">
                    <a:lumMod val="75000"/>
                  </a:schemeClr>
                </a:solidFill>
              </a:rPr>
              <a:t>github.com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/</a:t>
            </a:r>
            <a:r>
              <a:rPr lang="en-US" sz="2200" dirty="0" err="1">
                <a:solidFill>
                  <a:schemeClr val="accent2">
                    <a:lumMod val="75000"/>
                  </a:schemeClr>
                </a:solidFill>
              </a:rPr>
              <a:t>BioSchemas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/</a:t>
            </a:r>
            <a:r>
              <a:rPr lang="en-US" sz="2200" dirty="0" err="1">
                <a:solidFill>
                  <a:schemeClr val="accent2">
                    <a:lumMod val="75000"/>
                  </a:schemeClr>
                </a:solidFill>
              </a:rPr>
              <a:t>bioschemas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-beacons-mockup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</a:rPr>
            </a:b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000415" y="1792147"/>
            <a:ext cx="21435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Guillermo J </a:t>
            </a:r>
            <a:r>
              <a:rPr lang="en-US" dirty="0" err="1"/>
              <a:t>Calderón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6"/>
          <a:stretch/>
        </p:blipFill>
        <p:spPr>
          <a:xfrm>
            <a:off x="7322985" y="152084"/>
            <a:ext cx="1708530" cy="166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353" y="23725"/>
            <a:ext cx="8407376" cy="644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2336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Beacon with </a:t>
            </a:r>
            <a:r>
              <a:rPr lang="en-US" dirty="0" err="1" smtClean="0"/>
              <a:t>schema.org</a:t>
            </a:r>
            <a:r>
              <a:rPr lang="en-US" dirty="0" smtClean="0"/>
              <a:t> markup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429" r="2565"/>
          <a:stretch/>
        </p:blipFill>
        <p:spPr>
          <a:xfrm>
            <a:off x="0" y="1124743"/>
            <a:ext cx="9143999" cy="526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91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 integration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494" t="23810" r="11176" b="1812"/>
          <a:stretch/>
        </p:blipFill>
        <p:spPr>
          <a:xfrm>
            <a:off x="539552" y="980729"/>
            <a:ext cx="7776864" cy="48965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9" y="6112701"/>
            <a:ext cx="7471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https://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</a:rPr>
              <a:t>github.com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/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</a:rPr>
              <a:t>BioSchemas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/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</a:rPr>
              <a:t>bioschemas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-beacons-mockup</a:t>
            </a:r>
            <a:endParaRPr lang="en-US" sz="1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52" y="6106868"/>
            <a:ext cx="762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218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3645024"/>
            <a:ext cx="7772400" cy="1440160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Registry ideas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97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– Beacons registry proposal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“</a:t>
            </a:r>
            <a:r>
              <a:rPr lang="en-US" b="1" dirty="0"/>
              <a:t>Beacon Network</a:t>
            </a:r>
            <a:r>
              <a:rPr lang="en-US" dirty="0"/>
              <a:t>” (beacon-</a:t>
            </a:r>
            <a:r>
              <a:rPr lang="en-US" dirty="0" err="1"/>
              <a:t>network.org</a:t>
            </a:r>
            <a:r>
              <a:rPr lang="en-US" dirty="0"/>
              <a:t>) is both a </a:t>
            </a:r>
            <a:r>
              <a:rPr lang="en-US" b="1" dirty="0"/>
              <a:t>registry</a:t>
            </a:r>
            <a:r>
              <a:rPr lang="en-US" dirty="0"/>
              <a:t> (i.e. a list of Beacons) and a </a:t>
            </a:r>
            <a:r>
              <a:rPr lang="en-US" b="1" dirty="0"/>
              <a:t>search engine </a:t>
            </a:r>
            <a:r>
              <a:rPr lang="en-US" dirty="0"/>
              <a:t>(i.e. a way to search all of them)</a:t>
            </a:r>
          </a:p>
          <a:p>
            <a:r>
              <a:rPr lang="en-US" dirty="0"/>
              <a:t>It would be useful to have a registry of Beacons maintained by the Beacon Project that other organizations can use to </a:t>
            </a:r>
            <a:r>
              <a:rPr lang="en-US" b="1" dirty="0"/>
              <a:t>build new applications on</a:t>
            </a:r>
          </a:p>
          <a:p>
            <a:r>
              <a:rPr lang="en-US" dirty="0"/>
              <a:t>we hope that the availability of the registry inspires </a:t>
            </a:r>
            <a:r>
              <a:rPr lang="en-US" b="1" dirty="0"/>
              <a:t>new ideas </a:t>
            </a:r>
            <a:r>
              <a:rPr lang="en-US" dirty="0"/>
              <a:t>for </a:t>
            </a:r>
            <a:r>
              <a:rPr lang="en-US" b="1" dirty="0"/>
              <a:t>new applications</a:t>
            </a:r>
            <a:r>
              <a:rPr lang="en-US" dirty="0"/>
              <a:t>, not just search (e.g. federated allele frequencies)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7504" y="6421785"/>
            <a:ext cx="79928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2"/>
              </a:rPr>
              <a:t>https://</a:t>
            </a:r>
            <a:r>
              <a:rPr lang="en-US" sz="1100" dirty="0" smtClean="0">
                <a:hlinkClick r:id="rId2"/>
              </a:rPr>
              <a:t>docs.google.com/document/d/1SmB9ppa1NVM0OwDp_gKGFO2TdFQQgxoN4ZMhMPNPZLw/edit?usp=sharing</a:t>
            </a:r>
            <a:r>
              <a:rPr lang="en-US" sz="1100" dirty="0" smtClean="0"/>
              <a:t>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5320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Oriented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38160"/>
            <a:ext cx="8153400" cy="4738765"/>
          </a:xfrm>
        </p:spPr>
        <p:txBody>
          <a:bodyPr/>
          <a:lstStyle/>
          <a:p>
            <a:r>
              <a:rPr lang="en-US" dirty="0"/>
              <a:t>Software design </a:t>
            </a:r>
            <a:r>
              <a:rPr lang="en-US" dirty="0" smtClean="0"/>
              <a:t>methodology</a:t>
            </a:r>
          </a:p>
          <a:p>
            <a:r>
              <a:rPr lang="en-US" dirty="0" smtClean="0"/>
              <a:t>Defines </a:t>
            </a:r>
            <a:r>
              <a:rPr lang="en-US" dirty="0"/>
              <a:t>a federated </a:t>
            </a:r>
            <a:r>
              <a:rPr lang="en-US" dirty="0" smtClean="0"/>
              <a:t>environment</a:t>
            </a:r>
          </a:p>
          <a:p>
            <a:r>
              <a:rPr lang="en-US" dirty="0" smtClean="0"/>
              <a:t>Contributes </a:t>
            </a:r>
            <a:r>
              <a:rPr lang="en-US" dirty="0"/>
              <a:t>to standardization and modularization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596088" y="3271915"/>
            <a:ext cx="5306017" cy="3037405"/>
            <a:chOff x="1321680" y="2659128"/>
            <a:chExt cx="6250012" cy="3577790"/>
          </a:xfrm>
        </p:grpSpPr>
        <p:sp>
          <p:nvSpPr>
            <p:cNvPr id="8" name="Rectangle 7"/>
            <p:cNvSpPr/>
            <p:nvPr/>
          </p:nvSpPr>
          <p:spPr>
            <a:xfrm>
              <a:off x="3709461" y="2659128"/>
              <a:ext cx="1552196" cy="6350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81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Broker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812824" y="5401792"/>
              <a:ext cx="1552196" cy="635071"/>
            </a:xfrm>
            <a:prstGeom prst="rect">
              <a:avLst/>
            </a:prstGeom>
            <a:solidFill>
              <a:srgbClr val="941100"/>
            </a:solidFill>
            <a:ln w="38100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321680" y="5332952"/>
              <a:ext cx="1664795" cy="63507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38100">
              <a:solidFill>
                <a:schemeClr val="accent3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Consumer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912492" y="5502064"/>
              <a:ext cx="1552196" cy="635071"/>
            </a:xfrm>
            <a:prstGeom prst="rect">
              <a:avLst/>
            </a:prstGeom>
            <a:solidFill>
              <a:srgbClr val="941100"/>
            </a:solidFill>
            <a:ln w="38100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</a:endParaRPr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2999635" y="5418504"/>
              <a:ext cx="2628096" cy="466573"/>
            </a:xfrm>
            <a:prstGeom prst="rightArrow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9000">
                  <a:schemeClr val="tx1">
                    <a:lumMod val="65000"/>
                    <a:lumOff val="35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Right Arrow 12"/>
            <p:cNvSpPr/>
            <p:nvPr/>
          </p:nvSpPr>
          <p:spPr>
            <a:xfrm rot="18900000">
              <a:off x="1755972" y="4057662"/>
              <a:ext cx="2628096" cy="466573"/>
            </a:xfrm>
            <a:prstGeom prst="rightArrow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000">
                  <a:schemeClr val="tx1">
                    <a:lumMod val="65000"/>
                    <a:lumOff val="35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Right Arrow 13"/>
            <p:cNvSpPr/>
            <p:nvPr/>
          </p:nvSpPr>
          <p:spPr>
            <a:xfrm rot="13500000">
              <a:off x="4598443" y="4057663"/>
              <a:ext cx="2628096" cy="466573"/>
            </a:xfrm>
            <a:prstGeom prst="rightArrow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8000">
                  <a:schemeClr val="tx1">
                    <a:lumMod val="65000"/>
                    <a:lumOff val="35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369476" y="3775433"/>
              <a:ext cx="686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i="1" dirty="0"/>
                <a:t>Find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96753" y="3775433"/>
              <a:ext cx="9919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i="1" dirty="0"/>
                <a:t>Publish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952699" y="5836808"/>
              <a:ext cx="8735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i="1" dirty="0" smtClean="0"/>
                <a:t>Query</a:t>
              </a:r>
              <a:endParaRPr lang="en-US" sz="2000" i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861963" y="4509120"/>
              <a:ext cx="11420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i="1" dirty="0" smtClean="0"/>
                <a:t>Contract</a:t>
              </a:r>
              <a:endParaRPr lang="en-US" sz="2000" i="1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019496" y="5601847"/>
              <a:ext cx="1552196" cy="635071"/>
            </a:xfrm>
            <a:prstGeom prst="rect">
              <a:avLst/>
            </a:prstGeom>
            <a:solidFill>
              <a:srgbClr val="941100"/>
            </a:solidFill>
            <a:ln w="38100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Providers</a:t>
              </a: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4136563" y="4954252"/>
              <a:ext cx="592886" cy="721815"/>
              <a:chOff x="4384910" y="4540317"/>
              <a:chExt cx="913737" cy="111243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4384910" y="4540317"/>
                <a:ext cx="913737" cy="111243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Connector 21"/>
              <p:cNvCxnSpPr/>
              <p:nvPr/>
            </p:nvCxnSpPr>
            <p:spPr bwMode="auto">
              <a:xfrm>
                <a:off x="4539681" y="4725144"/>
                <a:ext cx="608383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" name="Straight Connector 22"/>
              <p:cNvCxnSpPr/>
              <p:nvPr/>
            </p:nvCxnSpPr>
            <p:spPr bwMode="auto">
              <a:xfrm>
                <a:off x="4539681" y="4869160"/>
                <a:ext cx="608383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" name="Straight Connector 23"/>
              <p:cNvCxnSpPr/>
              <p:nvPr/>
            </p:nvCxnSpPr>
            <p:spPr bwMode="auto">
              <a:xfrm>
                <a:off x="4539681" y="5013176"/>
                <a:ext cx="608383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" name="Straight Connector 24"/>
              <p:cNvCxnSpPr/>
              <p:nvPr/>
            </p:nvCxnSpPr>
            <p:spPr bwMode="auto">
              <a:xfrm>
                <a:off x="4539681" y="5157192"/>
                <a:ext cx="608383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" name="Straight Connector 25"/>
              <p:cNvCxnSpPr/>
              <p:nvPr/>
            </p:nvCxnSpPr>
            <p:spPr bwMode="auto">
              <a:xfrm>
                <a:off x="4539681" y="5301208"/>
                <a:ext cx="608383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" name="Straight Connector 26"/>
              <p:cNvCxnSpPr/>
              <p:nvPr/>
            </p:nvCxnSpPr>
            <p:spPr bwMode="auto">
              <a:xfrm>
                <a:off x="4539681" y="5445224"/>
                <a:ext cx="608383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6536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52736"/>
            <a:ext cx="8153400" cy="5544616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sz="1800" dirty="0"/>
              <a:t>generalizes to other GA4GH services</a:t>
            </a:r>
          </a:p>
          <a:p>
            <a:pPr>
              <a:spcAft>
                <a:spcPts val="300"/>
              </a:spcAft>
            </a:pPr>
            <a:r>
              <a:rPr lang="en-US" sz="1800" dirty="0"/>
              <a:t>decentralized</a:t>
            </a:r>
          </a:p>
          <a:p>
            <a:pPr>
              <a:spcAft>
                <a:spcPts val="300"/>
              </a:spcAft>
            </a:pPr>
            <a:r>
              <a:rPr lang="en-US" sz="1800" dirty="0" err="1"/>
              <a:t>crawlable</a:t>
            </a:r>
            <a:endParaRPr lang="en-US" sz="1800" dirty="0"/>
          </a:p>
          <a:p>
            <a:pPr>
              <a:spcAft>
                <a:spcPts val="300"/>
              </a:spcAft>
            </a:pPr>
            <a:r>
              <a:rPr lang="en-US" sz="1800" dirty="0"/>
              <a:t>open: while there may be multiple registries, a beacon provider should always be able to add any Beacon to the GA4GH registry</a:t>
            </a:r>
          </a:p>
          <a:p>
            <a:pPr>
              <a:spcAft>
                <a:spcPts val="300"/>
              </a:spcAft>
            </a:pPr>
            <a:r>
              <a:rPr lang="en-US" sz="1800" dirty="0"/>
              <a:t>protected namespaces</a:t>
            </a:r>
          </a:p>
          <a:p>
            <a:pPr>
              <a:spcAft>
                <a:spcPts val="300"/>
              </a:spcAft>
            </a:pPr>
            <a:r>
              <a:rPr lang="en-US" sz="1800" dirty="0"/>
              <a:t>private registries / subnetworks</a:t>
            </a:r>
          </a:p>
          <a:p>
            <a:pPr>
              <a:spcAft>
                <a:spcPts val="300"/>
              </a:spcAft>
            </a:pPr>
            <a:r>
              <a:rPr lang="en-US" sz="1800" dirty="0"/>
              <a:t>multiple subnets (e.g. ELIXIR) with membership rules</a:t>
            </a:r>
            <a:r>
              <a:rPr lang="en-US" sz="1800" dirty="0" smtClean="0"/>
              <a:t>?</a:t>
            </a:r>
          </a:p>
          <a:p>
            <a:pPr>
              <a:spcAft>
                <a:spcPts val="300"/>
              </a:spcAft>
            </a:pPr>
            <a:r>
              <a:rPr lang="en-US" sz="1800" dirty="0" smtClean="0"/>
              <a:t>list of beacons with URLs and security information for the purpose of discovery</a:t>
            </a:r>
          </a:p>
          <a:p>
            <a:pPr>
              <a:spcAft>
                <a:spcPts val="300"/>
              </a:spcAft>
            </a:pPr>
            <a:r>
              <a:rPr lang="en-US" sz="1800" dirty="0" smtClean="0"/>
              <a:t>supports </a:t>
            </a:r>
            <a:r>
              <a:rPr lang="en-US" sz="1800" dirty="0"/>
              <a:t>manually curated registries - control over members (ELIXIR use case)</a:t>
            </a:r>
          </a:p>
          <a:p>
            <a:pPr>
              <a:spcAft>
                <a:spcPts val="300"/>
              </a:spcAft>
            </a:pPr>
            <a:r>
              <a:rPr lang="en-US" sz="1800" dirty="0"/>
              <a:t>supports dynamic registries, i.e. programmatic sign-up (public Beacon Network use case)</a:t>
            </a:r>
          </a:p>
          <a:p>
            <a:pPr>
              <a:spcAft>
                <a:spcPts val="300"/>
              </a:spcAft>
            </a:pPr>
            <a:r>
              <a:rPr lang="en-US" sz="1800" dirty="0"/>
              <a:t>available soon (ELIXIR timelines and deliverables building on top of it)</a:t>
            </a:r>
          </a:p>
          <a:p>
            <a:pPr>
              <a:spcAft>
                <a:spcPts val="300"/>
              </a:spcAft>
            </a:pPr>
            <a:r>
              <a:rPr lang="en-US" sz="1800" dirty="0"/>
              <a:t>tag-based filtering/grouping</a:t>
            </a:r>
          </a:p>
          <a:p>
            <a:pPr>
              <a:spcAft>
                <a:spcPts val="300"/>
              </a:spcAft>
            </a:pPr>
            <a:r>
              <a:rPr lang="en-US" sz="1800" dirty="0"/>
              <a:t>monitoring - announcing healthy beacons, potential attacks etc</a:t>
            </a:r>
            <a:r>
              <a:rPr lang="en-US" sz="1800" dirty="0" smtClean="0"/>
              <a:t>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9613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list in </a:t>
            </a:r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/>
              <a:t>DNS / SSL </a:t>
            </a:r>
            <a:r>
              <a:rPr lang="en-US" dirty="0" smtClean="0"/>
              <a:t>model</a:t>
            </a:r>
            <a:endParaRPr lang="en-US" dirty="0"/>
          </a:p>
          <a:p>
            <a:r>
              <a:rPr lang="en-US" dirty="0" smtClean="0"/>
              <a:t>peering</a:t>
            </a:r>
            <a:endParaRPr lang="en-US" dirty="0"/>
          </a:p>
          <a:p>
            <a:pPr lvl="1"/>
            <a:r>
              <a:rPr lang="en-US" dirty="0" err="1" smtClean="0"/>
              <a:t>blockchain</a:t>
            </a:r>
            <a:endParaRPr lang="en-US" dirty="0" smtClean="0"/>
          </a:p>
          <a:p>
            <a:pPr lvl="2"/>
            <a:r>
              <a:rPr lang="en-US" dirty="0" smtClean="0"/>
              <a:t>Bitcoin</a:t>
            </a:r>
          </a:p>
          <a:p>
            <a:pPr lvl="1"/>
            <a:r>
              <a:rPr lang="en-US" u="sng" dirty="0">
                <a:hlinkClick r:id="rId2"/>
              </a:rPr>
              <a:t>IPNS</a:t>
            </a:r>
            <a:r>
              <a:rPr lang="en-US" dirty="0"/>
              <a:t>/IPFS (with link to DNS via </a:t>
            </a:r>
            <a:r>
              <a:rPr lang="en-US" u="sng" dirty="0" smtClean="0">
                <a:hlinkClick r:id="rId3"/>
              </a:rPr>
              <a:t>TXT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1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6" t="19231" r="10758"/>
          <a:stretch/>
        </p:blipFill>
        <p:spPr>
          <a:xfrm>
            <a:off x="-4065" y="0"/>
            <a:ext cx="9148065" cy="68580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 bwMode="auto">
          <a:xfrm>
            <a:off x="2195736" y="5877272"/>
            <a:ext cx="3744416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7380312" y="6381328"/>
            <a:ext cx="934071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251520" y="6633211"/>
            <a:ext cx="1008112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4139952" y="5661248"/>
            <a:ext cx="201622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251520" y="5661248"/>
            <a:ext cx="72008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12575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3645024"/>
            <a:ext cx="7772400" cy="1440160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A list in 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17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Registry as list in GitHub</a:t>
            </a:r>
            <a:endParaRPr lang="en-US" dirty="0"/>
          </a:p>
        </p:txBody>
      </p:sp>
      <p:grpSp>
        <p:nvGrpSpPr>
          <p:cNvPr id="81" name="Group 80"/>
          <p:cNvGrpSpPr/>
          <p:nvPr/>
        </p:nvGrpSpPr>
        <p:grpSpPr>
          <a:xfrm>
            <a:off x="1354126" y="1607460"/>
            <a:ext cx="1466920" cy="2439820"/>
            <a:chOff x="2312992" y="1613153"/>
            <a:chExt cx="1466920" cy="2439820"/>
          </a:xfrm>
        </p:grpSpPr>
        <p:grpSp>
          <p:nvGrpSpPr>
            <p:cNvPr id="55" name="Shape 1032"/>
            <p:cNvGrpSpPr/>
            <p:nvPr/>
          </p:nvGrpSpPr>
          <p:grpSpPr>
            <a:xfrm>
              <a:off x="2339752" y="2132856"/>
              <a:ext cx="1440160" cy="1920117"/>
              <a:chOff x="1115573" y="1772747"/>
              <a:chExt cx="3168571" cy="4224551"/>
            </a:xfrm>
          </p:grpSpPr>
          <p:grpSp>
            <p:nvGrpSpPr>
              <p:cNvPr id="56" name="Shape 1033"/>
              <p:cNvGrpSpPr/>
              <p:nvPr/>
            </p:nvGrpSpPr>
            <p:grpSpPr>
              <a:xfrm>
                <a:off x="1115573" y="1772747"/>
                <a:ext cx="3168571" cy="4224551"/>
                <a:chOff x="1115616" y="1772816"/>
                <a:chExt cx="1512300" cy="2016300"/>
              </a:xfrm>
            </p:grpSpPr>
            <p:sp>
              <p:nvSpPr>
                <p:cNvPr id="59" name="Shape 1034"/>
                <p:cNvSpPr/>
                <p:nvPr/>
              </p:nvSpPr>
              <p:spPr>
                <a:xfrm>
                  <a:off x="1115616" y="1772816"/>
                  <a:ext cx="1512300" cy="20163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rgbClr val="7F7F7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" name="Shape 1035"/>
                <p:cNvSpPr/>
                <p:nvPr/>
              </p:nvSpPr>
              <p:spPr>
                <a:xfrm>
                  <a:off x="1115616" y="1772816"/>
                  <a:ext cx="1512300" cy="224099"/>
                </a:xfrm>
                <a:prstGeom prst="rect">
                  <a:avLst/>
                </a:prstGeom>
                <a:solidFill>
                  <a:srgbClr val="A5A5A5"/>
                </a:solidFill>
                <a:ln w="9525" cap="flat" cmpd="sng">
                  <a:solidFill>
                    <a:srgbClr val="7F7F7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" name="Shape 1036"/>
                <p:cNvSpPr/>
                <p:nvPr/>
              </p:nvSpPr>
              <p:spPr>
                <a:xfrm>
                  <a:off x="1368636" y="1844825"/>
                  <a:ext cx="1087199" cy="72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" name="Shape 1037"/>
                <p:cNvSpPr/>
                <p:nvPr/>
              </p:nvSpPr>
              <p:spPr>
                <a:xfrm rot="5400000">
                  <a:off x="2512350" y="1844824"/>
                  <a:ext cx="72000" cy="72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7" name="Shape 1038"/>
              <p:cNvSpPr/>
              <p:nvPr/>
            </p:nvSpPr>
            <p:spPr>
              <a:xfrm>
                <a:off x="1434912" y="1924648"/>
                <a:ext cx="144000" cy="1508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Shape 1039"/>
              <p:cNvSpPr/>
              <p:nvPr/>
            </p:nvSpPr>
            <p:spPr>
              <a:xfrm>
                <a:off x="1230612" y="1925608"/>
                <a:ext cx="144000" cy="1508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" name="Shape 1040"/>
            <p:cNvGrpSpPr/>
            <p:nvPr/>
          </p:nvGrpSpPr>
          <p:grpSpPr>
            <a:xfrm>
              <a:off x="2462318" y="2490348"/>
              <a:ext cx="1194919" cy="1440004"/>
              <a:chOff x="4283967" y="2564903"/>
              <a:chExt cx="2808300" cy="3384300"/>
            </a:xfrm>
          </p:grpSpPr>
          <p:sp>
            <p:nvSpPr>
              <p:cNvPr id="64" name="Shape 1041"/>
              <p:cNvSpPr/>
              <p:nvPr/>
            </p:nvSpPr>
            <p:spPr>
              <a:xfrm>
                <a:off x="4283967" y="2564903"/>
                <a:ext cx="2808300" cy="33843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BFBFB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Shape 1042"/>
              <p:cNvSpPr/>
              <p:nvPr/>
            </p:nvSpPr>
            <p:spPr>
              <a:xfrm>
                <a:off x="4499995" y="2780929"/>
                <a:ext cx="342086" cy="12843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Shape 1044"/>
              <p:cNvSpPr/>
              <p:nvPr/>
            </p:nvSpPr>
            <p:spPr>
              <a:xfrm>
                <a:off x="4499995" y="3212976"/>
                <a:ext cx="342086" cy="12843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Shape 1046"/>
              <p:cNvSpPr/>
              <p:nvPr/>
            </p:nvSpPr>
            <p:spPr>
              <a:xfrm>
                <a:off x="4499995" y="3645026"/>
                <a:ext cx="342086" cy="12843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Shape 1048"/>
              <p:cNvSpPr/>
              <p:nvPr/>
            </p:nvSpPr>
            <p:spPr>
              <a:xfrm>
                <a:off x="4499995" y="4077073"/>
                <a:ext cx="342086" cy="12843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Shape 1052"/>
              <p:cNvSpPr/>
              <p:nvPr/>
            </p:nvSpPr>
            <p:spPr>
              <a:xfrm>
                <a:off x="4499995" y="4509121"/>
                <a:ext cx="342086" cy="12843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Shape 1054"/>
              <p:cNvSpPr/>
              <p:nvPr/>
            </p:nvSpPr>
            <p:spPr>
              <a:xfrm>
                <a:off x="4499995" y="4941170"/>
                <a:ext cx="342086" cy="12843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8" name="TextBox 77"/>
            <p:cNvSpPr txBox="1"/>
            <p:nvPr/>
          </p:nvSpPr>
          <p:spPr>
            <a:xfrm>
              <a:off x="2312992" y="1613153"/>
              <a:ext cx="14350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E97200"/>
                  </a:solidFill>
                </a:rPr>
                <a:t>Minimum</a:t>
              </a:r>
              <a:endParaRPr lang="en-US" dirty="0">
                <a:solidFill>
                  <a:srgbClr val="E97200"/>
                </a:solidFill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5508104" y="1607831"/>
            <a:ext cx="2343910" cy="2439449"/>
            <a:chOff x="4510594" y="1613153"/>
            <a:chExt cx="2343910" cy="2439449"/>
          </a:xfrm>
        </p:grpSpPr>
        <p:grpSp>
          <p:nvGrpSpPr>
            <p:cNvPr id="6" name="Shape 1032"/>
            <p:cNvGrpSpPr/>
            <p:nvPr/>
          </p:nvGrpSpPr>
          <p:grpSpPr>
            <a:xfrm>
              <a:off x="4928889" y="2132485"/>
              <a:ext cx="1440160" cy="1920117"/>
              <a:chOff x="1115573" y="1772747"/>
              <a:chExt cx="3168571" cy="4224551"/>
            </a:xfrm>
          </p:grpSpPr>
          <p:grpSp>
            <p:nvGrpSpPr>
              <p:cNvPr id="23" name="Shape 1033"/>
              <p:cNvGrpSpPr/>
              <p:nvPr/>
            </p:nvGrpSpPr>
            <p:grpSpPr>
              <a:xfrm>
                <a:off x="1115573" y="1772747"/>
                <a:ext cx="3168571" cy="4224551"/>
                <a:chOff x="1115616" y="1772816"/>
                <a:chExt cx="1512300" cy="2016300"/>
              </a:xfrm>
            </p:grpSpPr>
            <p:sp>
              <p:nvSpPr>
                <p:cNvPr id="26" name="Shape 1034"/>
                <p:cNvSpPr/>
                <p:nvPr/>
              </p:nvSpPr>
              <p:spPr>
                <a:xfrm>
                  <a:off x="1115616" y="1772816"/>
                  <a:ext cx="1512300" cy="20163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rgbClr val="7F7F7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" name="Shape 1035"/>
                <p:cNvSpPr/>
                <p:nvPr/>
              </p:nvSpPr>
              <p:spPr>
                <a:xfrm>
                  <a:off x="1115616" y="1772816"/>
                  <a:ext cx="1512300" cy="224099"/>
                </a:xfrm>
                <a:prstGeom prst="rect">
                  <a:avLst/>
                </a:prstGeom>
                <a:solidFill>
                  <a:srgbClr val="A5A5A5"/>
                </a:solidFill>
                <a:ln w="9525" cap="flat" cmpd="sng">
                  <a:solidFill>
                    <a:srgbClr val="7F7F7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" name="Shape 1036"/>
                <p:cNvSpPr/>
                <p:nvPr/>
              </p:nvSpPr>
              <p:spPr>
                <a:xfrm>
                  <a:off x="1368636" y="1844825"/>
                  <a:ext cx="1087199" cy="72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" name="Shape 1037"/>
                <p:cNvSpPr/>
                <p:nvPr/>
              </p:nvSpPr>
              <p:spPr>
                <a:xfrm rot="5400000">
                  <a:off x="2512350" y="1844824"/>
                  <a:ext cx="72000" cy="72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4" name="Shape 1038"/>
              <p:cNvSpPr/>
              <p:nvPr/>
            </p:nvSpPr>
            <p:spPr>
              <a:xfrm>
                <a:off x="1434912" y="1924648"/>
                <a:ext cx="144000" cy="1508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Shape 1039"/>
              <p:cNvSpPr/>
              <p:nvPr/>
            </p:nvSpPr>
            <p:spPr>
              <a:xfrm>
                <a:off x="1230612" y="1925608"/>
                <a:ext cx="144000" cy="1508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" name="Shape 1040"/>
            <p:cNvGrpSpPr/>
            <p:nvPr/>
          </p:nvGrpSpPr>
          <p:grpSpPr>
            <a:xfrm>
              <a:off x="5051455" y="2489977"/>
              <a:ext cx="1194919" cy="1440003"/>
              <a:chOff x="4283967" y="2564903"/>
              <a:chExt cx="2808300" cy="3384300"/>
            </a:xfrm>
          </p:grpSpPr>
          <p:sp>
            <p:nvSpPr>
              <p:cNvPr id="8" name="Shape 1041"/>
              <p:cNvSpPr/>
              <p:nvPr/>
            </p:nvSpPr>
            <p:spPr>
              <a:xfrm>
                <a:off x="4283967" y="2564903"/>
                <a:ext cx="2808300" cy="33843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BFBFB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" name="Shape 1042"/>
              <p:cNvSpPr/>
              <p:nvPr/>
            </p:nvSpPr>
            <p:spPr>
              <a:xfrm>
                <a:off x="4499993" y="2780927"/>
                <a:ext cx="2376300" cy="14399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" name="Shape 1044"/>
              <p:cNvSpPr/>
              <p:nvPr/>
            </p:nvSpPr>
            <p:spPr>
              <a:xfrm>
                <a:off x="4499993" y="3212974"/>
                <a:ext cx="2376300" cy="14399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" name="Shape 1046"/>
              <p:cNvSpPr/>
              <p:nvPr/>
            </p:nvSpPr>
            <p:spPr>
              <a:xfrm>
                <a:off x="4499993" y="3645024"/>
                <a:ext cx="2376300" cy="14399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" name="Shape 1048"/>
              <p:cNvSpPr/>
              <p:nvPr/>
            </p:nvSpPr>
            <p:spPr>
              <a:xfrm>
                <a:off x="4499993" y="4077071"/>
                <a:ext cx="2376300" cy="14399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Shape 1050"/>
              <p:cNvSpPr/>
              <p:nvPr/>
            </p:nvSpPr>
            <p:spPr>
              <a:xfrm>
                <a:off x="4499992" y="4509119"/>
                <a:ext cx="23763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Shape 1052"/>
              <p:cNvSpPr/>
              <p:nvPr/>
            </p:nvSpPr>
            <p:spPr>
              <a:xfrm>
                <a:off x="4499993" y="4509118"/>
                <a:ext cx="2376300" cy="14399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Shape 1054"/>
              <p:cNvSpPr/>
              <p:nvPr/>
            </p:nvSpPr>
            <p:spPr>
              <a:xfrm>
                <a:off x="4499993" y="4941168"/>
                <a:ext cx="2376300" cy="14399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E97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" name="Shape 1056"/>
              <p:cNvGrpSpPr/>
              <p:nvPr/>
            </p:nvGrpSpPr>
            <p:grpSpPr>
              <a:xfrm>
                <a:off x="5580111" y="5517231"/>
                <a:ext cx="1264588" cy="165257"/>
                <a:chOff x="5637850" y="1626750"/>
                <a:chExt cx="1264588" cy="165257"/>
              </a:xfrm>
            </p:grpSpPr>
            <p:sp>
              <p:nvSpPr>
                <p:cNvPr id="17" name="Shape 1057"/>
                <p:cNvSpPr/>
                <p:nvPr/>
              </p:nvSpPr>
              <p:spPr>
                <a:xfrm rot="5400000">
                  <a:off x="6741338" y="1626750"/>
                  <a:ext cx="161100" cy="1611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" name="Shape 1058"/>
                <p:cNvSpPr/>
                <p:nvPr/>
              </p:nvSpPr>
              <p:spPr>
                <a:xfrm>
                  <a:off x="6518421" y="1627774"/>
                  <a:ext cx="153900" cy="161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" name="Shape 1059"/>
                <p:cNvSpPr/>
                <p:nvPr/>
              </p:nvSpPr>
              <p:spPr>
                <a:xfrm>
                  <a:off x="6300192" y="1628800"/>
                  <a:ext cx="153900" cy="161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" name="Shape 1060"/>
                <p:cNvSpPr/>
                <p:nvPr/>
              </p:nvSpPr>
              <p:spPr>
                <a:xfrm rot="-5400000">
                  <a:off x="5637850" y="1630908"/>
                  <a:ext cx="161100" cy="1611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" name="Shape 1061"/>
                <p:cNvSpPr/>
                <p:nvPr/>
              </p:nvSpPr>
              <p:spPr>
                <a:xfrm rot="10800000">
                  <a:off x="5867967" y="1629884"/>
                  <a:ext cx="153900" cy="161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" name="Shape 1062"/>
                <p:cNvSpPr/>
                <p:nvPr/>
              </p:nvSpPr>
              <p:spPr>
                <a:xfrm rot="10800000">
                  <a:off x="6086196" y="1628858"/>
                  <a:ext cx="153900" cy="161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E972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79" name="TextBox 78"/>
            <p:cNvSpPr txBox="1"/>
            <p:nvPr/>
          </p:nvSpPr>
          <p:spPr>
            <a:xfrm>
              <a:off x="4510594" y="1613153"/>
              <a:ext cx="23439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E97200"/>
                  </a:solidFill>
                </a:rPr>
                <a:t>Comprehensive</a:t>
              </a:r>
              <a:endParaRPr lang="en-US" dirty="0">
                <a:solidFill>
                  <a:srgbClr val="E97200"/>
                </a:solidFill>
              </a:endParaRP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1265692" y="4258565"/>
            <a:ext cx="2207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mtClean="0"/>
              <a:t>List of ULRs</a:t>
            </a:r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5496640" y="4238226"/>
            <a:ext cx="268855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List of ULRs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Metadata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Search/Filtering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Validation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Monitoring</a:t>
            </a:r>
          </a:p>
          <a:p>
            <a:pPr marL="342900" indent="-342900">
              <a:buFont typeface="Arial" charset="0"/>
              <a:buChar char="•"/>
            </a:pPr>
            <a:r>
              <a:rPr lang="is-IS" dirty="0" smtClean="0"/>
              <a:t>…</a:t>
            </a:r>
            <a:endParaRPr lang="en-US" dirty="0" smtClean="0"/>
          </a:p>
          <a:p>
            <a:pPr marL="800100" lvl="1" indent="-342900">
              <a:buFont typeface="Arial" charset="0"/>
              <a:buChar char="•"/>
            </a:pPr>
            <a:endParaRPr lang="en-US" dirty="0" smtClean="0"/>
          </a:p>
        </p:txBody>
      </p:sp>
      <p:sp>
        <p:nvSpPr>
          <p:cNvPr id="50" name="Shape 1054"/>
          <p:cNvSpPr/>
          <p:nvPr/>
        </p:nvSpPr>
        <p:spPr>
          <a:xfrm>
            <a:off x="1595632" y="3677905"/>
            <a:ext cx="145556" cy="546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E972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95"/>
          <a:stretch/>
        </p:blipFill>
        <p:spPr>
          <a:xfrm>
            <a:off x="759679" y="4753304"/>
            <a:ext cx="2682464" cy="106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9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Registry as list in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Includes </a:t>
            </a:r>
            <a:r>
              <a:rPr lang="en-US" b="1" dirty="0" smtClean="0"/>
              <a:t>authentication</a:t>
            </a:r>
          </a:p>
          <a:p>
            <a:r>
              <a:rPr lang="en-US" dirty="0" smtClean="0"/>
              <a:t>Permission </a:t>
            </a:r>
            <a:r>
              <a:rPr lang="en-US" dirty="0"/>
              <a:t>to facilitate </a:t>
            </a:r>
            <a:r>
              <a:rPr lang="en-US" b="1" dirty="0"/>
              <a:t>moderation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Anybody can make </a:t>
            </a:r>
            <a:r>
              <a:rPr lang="en-US" b="1" dirty="0" smtClean="0"/>
              <a:t>changes</a:t>
            </a:r>
            <a:r>
              <a:rPr lang="en-US" dirty="0" smtClean="0"/>
              <a:t> via </a:t>
            </a:r>
            <a:r>
              <a:rPr lang="en-US" dirty="0"/>
              <a:t>pull </a:t>
            </a:r>
            <a:r>
              <a:rPr lang="en-US" dirty="0" smtClean="0"/>
              <a:t>requests</a:t>
            </a:r>
            <a:endParaRPr lang="en-US" dirty="0" smtClean="0"/>
          </a:p>
          <a:p>
            <a:r>
              <a:rPr lang="en-US" dirty="0" smtClean="0"/>
              <a:t>Record of </a:t>
            </a:r>
            <a:r>
              <a:rPr lang="en-US" dirty="0" smtClean="0"/>
              <a:t>changes </a:t>
            </a:r>
            <a:r>
              <a:rPr lang="en-US" dirty="0"/>
              <a:t>(</a:t>
            </a:r>
            <a:r>
              <a:rPr lang="en-US" b="1" dirty="0" smtClean="0"/>
              <a:t>versioning</a:t>
            </a:r>
            <a:r>
              <a:rPr lang="en-US" dirty="0" smtClean="0"/>
              <a:t>)</a:t>
            </a:r>
            <a:endParaRPr lang="en-US" dirty="0" smtClean="0"/>
          </a:p>
          <a:p>
            <a:r>
              <a:rPr lang="en-US" dirty="0" smtClean="0"/>
              <a:t>Easy </a:t>
            </a:r>
            <a:r>
              <a:rPr lang="en-US" dirty="0"/>
              <a:t>to comment and provide </a:t>
            </a:r>
            <a:r>
              <a:rPr lang="en-US" b="1" dirty="0" smtClean="0"/>
              <a:t>feedback</a:t>
            </a:r>
          </a:p>
          <a:p>
            <a:endParaRPr lang="en-US" dirty="0"/>
          </a:p>
          <a:p>
            <a:r>
              <a:rPr lang="en-US" dirty="0"/>
              <a:t>Does not need to be GitHub</a:t>
            </a:r>
          </a:p>
          <a:p>
            <a:r>
              <a:rPr lang="en-US" dirty="0"/>
              <a:t>Could be more than one list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21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3645024"/>
            <a:ext cx="7772400" cy="1440160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DNS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86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59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3645024"/>
            <a:ext cx="7772400" cy="1440160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Peer to Peer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99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-28002"/>
            <a:ext cx="8761288" cy="68860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Proposal - Peer to Peer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85918" y="6165304"/>
            <a:ext cx="2526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David Steinberg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87725" y="6591669"/>
            <a:ext cx="4092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github.com/ga4gh/beacon-team/issues/75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0458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Oriented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38161"/>
            <a:ext cx="8153400" cy="1638858"/>
          </a:xfrm>
        </p:spPr>
        <p:txBody>
          <a:bodyPr/>
          <a:lstStyle/>
          <a:p>
            <a:r>
              <a:rPr lang="en-US" dirty="0"/>
              <a:t>Software design </a:t>
            </a:r>
            <a:r>
              <a:rPr lang="en-US" dirty="0" smtClean="0"/>
              <a:t>methodology</a:t>
            </a:r>
          </a:p>
          <a:p>
            <a:r>
              <a:rPr lang="en-US" dirty="0" smtClean="0"/>
              <a:t>Defines </a:t>
            </a:r>
            <a:r>
              <a:rPr lang="en-US" dirty="0"/>
              <a:t>a federated </a:t>
            </a:r>
            <a:r>
              <a:rPr lang="en-US" dirty="0" smtClean="0"/>
              <a:t>environment</a:t>
            </a:r>
          </a:p>
          <a:p>
            <a:r>
              <a:rPr lang="en-US" dirty="0" smtClean="0"/>
              <a:t>Contributes </a:t>
            </a:r>
            <a:r>
              <a:rPr lang="en-US" dirty="0"/>
              <a:t>to standardization and modularization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596088" y="3271915"/>
            <a:ext cx="5306017" cy="3037405"/>
            <a:chOff x="1321680" y="2659128"/>
            <a:chExt cx="6250012" cy="3577790"/>
          </a:xfrm>
        </p:grpSpPr>
        <p:sp>
          <p:nvSpPr>
            <p:cNvPr id="8" name="Rectangle 7"/>
            <p:cNvSpPr/>
            <p:nvPr/>
          </p:nvSpPr>
          <p:spPr>
            <a:xfrm>
              <a:off x="3709461" y="2659128"/>
              <a:ext cx="1552015" cy="6350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81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Broker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812824" y="5401792"/>
              <a:ext cx="1552196" cy="635071"/>
            </a:xfrm>
            <a:prstGeom prst="rect">
              <a:avLst/>
            </a:prstGeom>
            <a:solidFill>
              <a:srgbClr val="941100"/>
            </a:solidFill>
            <a:ln w="38100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321680" y="5332952"/>
              <a:ext cx="1664795" cy="63507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38100">
              <a:solidFill>
                <a:schemeClr val="accent3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Consumer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912492" y="5502064"/>
              <a:ext cx="1552196" cy="635071"/>
            </a:xfrm>
            <a:prstGeom prst="rect">
              <a:avLst/>
            </a:prstGeom>
            <a:solidFill>
              <a:srgbClr val="941100"/>
            </a:solidFill>
            <a:ln w="38100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</a:endParaRPr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2999635" y="5418504"/>
              <a:ext cx="2628096" cy="466573"/>
            </a:xfrm>
            <a:prstGeom prst="rightArrow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9000">
                  <a:schemeClr val="tx1">
                    <a:lumMod val="65000"/>
                    <a:lumOff val="35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Right Arrow 12"/>
            <p:cNvSpPr/>
            <p:nvPr/>
          </p:nvSpPr>
          <p:spPr>
            <a:xfrm rot="18900000">
              <a:off x="1755972" y="4057662"/>
              <a:ext cx="2628096" cy="466573"/>
            </a:xfrm>
            <a:prstGeom prst="rightArrow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000">
                  <a:schemeClr val="tx1">
                    <a:lumMod val="65000"/>
                    <a:lumOff val="35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Right Arrow 13"/>
            <p:cNvSpPr/>
            <p:nvPr/>
          </p:nvSpPr>
          <p:spPr>
            <a:xfrm rot="13500000">
              <a:off x="4598443" y="4057663"/>
              <a:ext cx="2628096" cy="466573"/>
            </a:xfrm>
            <a:prstGeom prst="rightArrow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8000">
                  <a:schemeClr val="tx1">
                    <a:lumMod val="65000"/>
                    <a:lumOff val="35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369476" y="3775433"/>
              <a:ext cx="686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i="1" dirty="0"/>
                <a:t>Find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96753" y="3775433"/>
              <a:ext cx="9919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i="1" dirty="0"/>
                <a:t>Publish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952699" y="5836808"/>
              <a:ext cx="8735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i="1" dirty="0" smtClean="0"/>
                <a:t>Query</a:t>
              </a:r>
              <a:endParaRPr lang="en-US" sz="2000" i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861963" y="4509120"/>
              <a:ext cx="11420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i="1" dirty="0" smtClean="0"/>
                <a:t>Contract</a:t>
              </a:r>
              <a:endParaRPr lang="en-US" sz="2000" i="1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019496" y="5601847"/>
              <a:ext cx="1552196" cy="635071"/>
            </a:xfrm>
            <a:prstGeom prst="rect">
              <a:avLst/>
            </a:prstGeom>
            <a:solidFill>
              <a:srgbClr val="941100"/>
            </a:solidFill>
            <a:ln w="38100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Providers</a:t>
              </a: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4136563" y="4954252"/>
              <a:ext cx="592886" cy="721815"/>
              <a:chOff x="4384910" y="4540317"/>
              <a:chExt cx="913737" cy="111243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4384910" y="4540317"/>
                <a:ext cx="913737" cy="111243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Connector 21"/>
              <p:cNvCxnSpPr/>
              <p:nvPr/>
            </p:nvCxnSpPr>
            <p:spPr bwMode="auto">
              <a:xfrm>
                <a:off x="4539681" y="4725144"/>
                <a:ext cx="608383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" name="Straight Connector 22"/>
              <p:cNvCxnSpPr/>
              <p:nvPr/>
            </p:nvCxnSpPr>
            <p:spPr bwMode="auto">
              <a:xfrm>
                <a:off x="4539681" y="4869160"/>
                <a:ext cx="608383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" name="Straight Connector 23"/>
              <p:cNvCxnSpPr/>
              <p:nvPr/>
            </p:nvCxnSpPr>
            <p:spPr bwMode="auto">
              <a:xfrm>
                <a:off x="4539681" y="5013176"/>
                <a:ext cx="608383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" name="Straight Connector 24"/>
              <p:cNvCxnSpPr/>
              <p:nvPr/>
            </p:nvCxnSpPr>
            <p:spPr bwMode="auto">
              <a:xfrm>
                <a:off x="4539681" y="5157192"/>
                <a:ext cx="608383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" name="Straight Connector 25"/>
              <p:cNvCxnSpPr/>
              <p:nvPr/>
            </p:nvCxnSpPr>
            <p:spPr bwMode="auto">
              <a:xfrm>
                <a:off x="4539681" y="5301208"/>
                <a:ext cx="608383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" name="Straight Connector 26"/>
              <p:cNvCxnSpPr/>
              <p:nvPr/>
            </p:nvCxnSpPr>
            <p:spPr bwMode="auto">
              <a:xfrm>
                <a:off x="4539681" y="5445224"/>
                <a:ext cx="608383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5" name="TextBox 4"/>
          <p:cNvSpPr txBox="1"/>
          <p:nvPr/>
        </p:nvSpPr>
        <p:spPr>
          <a:xfrm>
            <a:off x="1773807" y="6074344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97200"/>
                </a:solidFill>
              </a:rPr>
              <a:t>Client</a:t>
            </a:r>
            <a:endParaRPr lang="en-US" dirty="0">
              <a:solidFill>
                <a:srgbClr val="E972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623221" y="2751311"/>
            <a:ext cx="1314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97200"/>
                </a:solidFill>
              </a:rPr>
              <a:t>Registry</a:t>
            </a:r>
            <a:endParaRPr lang="en-US" dirty="0">
              <a:solidFill>
                <a:srgbClr val="E972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635337" y="6307733"/>
            <a:ext cx="1245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97200"/>
                </a:solidFill>
              </a:rPr>
              <a:t>Servers</a:t>
            </a:r>
            <a:endParaRPr lang="en-US" dirty="0">
              <a:solidFill>
                <a:srgbClr val="E972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38400" y="4464179"/>
            <a:ext cx="1435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E97200"/>
                </a:solidFill>
              </a:rPr>
              <a:t>Standard</a:t>
            </a:r>
            <a:endParaRPr lang="en-US" i="1" dirty="0">
              <a:solidFill>
                <a:srgbClr val="E97200"/>
              </a:solidFill>
            </a:endParaRPr>
          </a:p>
        </p:txBody>
      </p:sp>
      <p:grpSp>
        <p:nvGrpSpPr>
          <p:cNvPr id="31" name="Shape 1093"/>
          <p:cNvGrpSpPr/>
          <p:nvPr/>
        </p:nvGrpSpPr>
        <p:grpSpPr>
          <a:xfrm>
            <a:off x="932010" y="5413935"/>
            <a:ext cx="351777" cy="712467"/>
            <a:chOff x="5220071" y="1898721"/>
            <a:chExt cx="719999" cy="1458238"/>
          </a:xfrm>
        </p:grpSpPr>
        <p:sp>
          <p:nvSpPr>
            <p:cNvPr id="32" name="Shape 1094"/>
            <p:cNvSpPr/>
            <p:nvPr/>
          </p:nvSpPr>
          <p:spPr>
            <a:xfrm>
              <a:off x="5220071" y="1898721"/>
              <a:ext cx="719999" cy="720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" name="Shape 1095"/>
            <p:cNvCxnSpPr/>
            <p:nvPr/>
          </p:nvCxnSpPr>
          <p:spPr>
            <a:xfrm>
              <a:off x="5580071" y="2564824"/>
              <a:ext cx="0" cy="504300"/>
            </a:xfrm>
            <a:prstGeom prst="straightConnector1">
              <a:avLst/>
            </a:prstGeom>
            <a:noFill/>
            <a:ln w="952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Shape 1096"/>
            <p:cNvCxnSpPr/>
            <p:nvPr/>
          </p:nvCxnSpPr>
          <p:spPr>
            <a:xfrm flipH="1">
              <a:off x="5292112" y="3068959"/>
              <a:ext cx="288000" cy="288000"/>
            </a:xfrm>
            <a:prstGeom prst="straightConnector1">
              <a:avLst/>
            </a:prstGeom>
            <a:noFill/>
            <a:ln w="952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Shape 1097"/>
            <p:cNvCxnSpPr/>
            <p:nvPr/>
          </p:nvCxnSpPr>
          <p:spPr>
            <a:xfrm>
              <a:off x="5580112" y="3068959"/>
              <a:ext cx="288000" cy="288000"/>
            </a:xfrm>
            <a:prstGeom prst="straightConnector1">
              <a:avLst/>
            </a:prstGeom>
            <a:noFill/>
            <a:ln w="952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Shape 1098"/>
            <p:cNvCxnSpPr/>
            <p:nvPr/>
          </p:nvCxnSpPr>
          <p:spPr>
            <a:xfrm>
              <a:off x="5322685" y="2780927"/>
              <a:ext cx="503999" cy="0"/>
            </a:xfrm>
            <a:prstGeom prst="straightConnector1">
              <a:avLst/>
            </a:prstGeom>
            <a:noFill/>
            <a:ln w="952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06205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-28002"/>
            <a:ext cx="8761288" cy="68860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Proposal - Peer to Peer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85918" y="6165304"/>
            <a:ext cx="2526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David Steinberg</a:t>
            </a:r>
            <a:endParaRPr lang="en-US" dirty="0"/>
          </a:p>
        </p:txBody>
      </p:sp>
      <p:grpSp>
        <p:nvGrpSpPr>
          <p:cNvPr id="73" name="Group 72"/>
          <p:cNvGrpSpPr/>
          <p:nvPr/>
        </p:nvGrpSpPr>
        <p:grpSpPr>
          <a:xfrm rot="4458596">
            <a:off x="1883790" y="3157979"/>
            <a:ext cx="411516" cy="411757"/>
            <a:chOff x="6902104" y="2777019"/>
            <a:chExt cx="1342304" cy="1343088"/>
          </a:xfrm>
        </p:grpSpPr>
        <p:sp>
          <p:nvSpPr>
            <p:cNvPr id="74" name="Pie 73"/>
            <p:cNvSpPr/>
            <p:nvPr/>
          </p:nvSpPr>
          <p:spPr bwMode="auto">
            <a:xfrm>
              <a:off x="6902105" y="2777019"/>
              <a:ext cx="1342303" cy="1342303"/>
            </a:xfrm>
            <a:prstGeom prst="pie">
              <a:avLst>
                <a:gd name="adj1" fmla="val 6294844"/>
                <a:gd name="adj2" fmla="val 8509729"/>
              </a:avLst>
            </a:prstGeom>
            <a:solidFill>
              <a:schemeClr val="tx2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  <p:sp>
          <p:nvSpPr>
            <p:cNvPr id="75" name="Pie 74"/>
            <p:cNvSpPr/>
            <p:nvPr/>
          </p:nvSpPr>
          <p:spPr bwMode="auto">
            <a:xfrm rot="15366503">
              <a:off x="6902104" y="2777804"/>
              <a:ext cx="1342303" cy="1342303"/>
            </a:xfrm>
            <a:prstGeom prst="pie">
              <a:avLst>
                <a:gd name="adj1" fmla="val 14724324"/>
                <a:gd name="adj2" fmla="val 12544680"/>
              </a:avLst>
            </a:prstGeom>
            <a:solidFill>
              <a:srgbClr val="C0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 rot="4458596">
            <a:off x="2391493" y="2127880"/>
            <a:ext cx="411516" cy="411757"/>
            <a:chOff x="6902104" y="2777019"/>
            <a:chExt cx="1342304" cy="1343088"/>
          </a:xfrm>
        </p:grpSpPr>
        <p:sp>
          <p:nvSpPr>
            <p:cNvPr id="77" name="Pie 76"/>
            <p:cNvSpPr/>
            <p:nvPr/>
          </p:nvSpPr>
          <p:spPr bwMode="auto">
            <a:xfrm>
              <a:off x="6902105" y="2777019"/>
              <a:ext cx="1342303" cy="1342303"/>
            </a:xfrm>
            <a:prstGeom prst="pie">
              <a:avLst>
                <a:gd name="adj1" fmla="val 6294844"/>
                <a:gd name="adj2" fmla="val 8509729"/>
              </a:avLst>
            </a:prstGeom>
            <a:solidFill>
              <a:schemeClr val="tx2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  <p:sp>
          <p:nvSpPr>
            <p:cNvPr id="78" name="Pie 77"/>
            <p:cNvSpPr/>
            <p:nvPr/>
          </p:nvSpPr>
          <p:spPr bwMode="auto">
            <a:xfrm rot="15366503">
              <a:off x="6902104" y="2777804"/>
              <a:ext cx="1342303" cy="1342303"/>
            </a:xfrm>
            <a:prstGeom prst="pie">
              <a:avLst>
                <a:gd name="adj1" fmla="val 14724324"/>
                <a:gd name="adj2" fmla="val 12544680"/>
              </a:avLst>
            </a:prstGeom>
            <a:solidFill>
              <a:srgbClr val="C0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 rot="4458596">
            <a:off x="3972021" y="1438136"/>
            <a:ext cx="411516" cy="411757"/>
            <a:chOff x="6902104" y="2777019"/>
            <a:chExt cx="1342304" cy="1343088"/>
          </a:xfrm>
        </p:grpSpPr>
        <p:sp>
          <p:nvSpPr>
            <p:cNvPr id="80" name="Pie 79"/>
            <p:cNvSpPr/>
            <p:nvPr/>
          </p:nvSpPr>
          <p:spPr bwMode="auto">
            <a:xfrm>
              <a:off x="6902105" y="2777019"/>
              <a:ext cx="1342303" cy="1342303"/>
            </a:xfrm>
            <a:prstGeom prst="pie">
              <a:avLst>
                <a:gd name="adj1" fmla="val 6294844"/>
                <a:gd name="adj2" fmla="val 8509729"/>
              </a:avLst>
            </a:prstGeom>
            <a:solidFill>
              <a:schemeClr val="tx2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  <p:sp>
          <p:nvSpPr>
            <p:cNvPr id="81" name="Pie 80"/>
            <p:cNvSpPr/>
            <p:nvPr/>
          </p:nvSpPr>
          <p:spPr bwMode="auto">
            <a:xfrm rot="15366503">
              <a:off x="6902104" y="2777804"/>
              <a:ext cx="1342303" cy="1342303"/>
            </a:xfrm>
            <a:prstGeom prst="pie">
              <a:avLst>
                <a:gd name="adj1" fmla="val 14724324"/>
                <a:gd name="adj2" fmla="val 12544680"/>
              </a:avLst>
            </a:prstGeom>
            <a:solidFill>
              <a:srgbClr val="C0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 rot="4458596">
            <a:off x="4980133" y="521082"/>
            <a:ext cx="411516" cy="411757"/>
            <a:chOff x="6902104" y="2777019"/>
            <a:chExt cx="1342304" cy="1343088"/>
          </a:xfrm>
        </p:grpSpPr>
        <p:sp>
          <p:nvSpPr>
            <p:cNvPr id="83" name="Pie 82"/>
            <p:cNvSpPr/>
            <p:nvPr/>
          </p:nvSpPr>
          <p:spPr bwMode="auto">
            <a:xfrm>
              <a:off x="6902105" y="2777019"/>
              <a:ext cx="1342303" cy="1342303"/>
            </a:xfrm>
            <a:prstGeom prst="pie">
              <a:avLst>
                <a:gd name="adj1" fmla="val 6294844"/>
                <a:gd name="adj2" fmla="val 8509729"/>
              </a:avLst>
            </a:prstGeom>
            <a:solidFill>
              <a:schemeClr val="tx2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  <p:sp>
          <p:nvSpPr>
            <p:cNvPr id="84" name="Pie 83"/>
            <p:cNvSpPr/>
            <p:nvPr/>
          </p:nvSpPr>
          <p:spPr bwMode="auto">
            <a:xfrm rot="15366503">
              <a:off x="6902104" y="2777804"/>
              <a:ext cx="1342303" cy="1342303"/>
            </a:xfrm>
            <a:prstGeom prst="pie">
              <a:avLst>
                <a:gd name="adj1" fmla="val 14724324"/>
                <a:gd name="adj2" fmla="val 12544680"/>
              </a:avLst>
            </a:prstGeom>
            <a:solidFill>
              <a:srgbClr val="C0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 rot="4458596">
            <a:off x="6276277" y="547860"/>
            <a:ext cx="411516" cy="411757"/>
            <a:chOff x="6902104" y="2777019"/>
            <a:chExt cx="1342304" cy="1343088"/>
          </a:xfrm>
        </p:grpSpPr>
        <p:sp>
          <p:nvSpPr>
            <p:cNvPr id="86" name="Pie 85"/>
            <p:cNvSpPr/>
            <p:nvPr/>
          </p:nvSpPr>
          <p:spPr bwMode="auto">
            <a:xfrm>
              <a:off x="6902105" y="2777019"/>
              <a:ext cx="1342303" cy="1342303"/>
            </a:xfrm>
            <a:prstGeom prst="pie">
              <a:avLst>
                <a:gd name="adj1" fmla="val 6294844"/>
                <a:gd name="adj2" fmla="val 8509729"/>
              </a:avLst>
            </a:prstGeom>
            <a:solidFill>
              <a:schemeClr val="tx2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  <p:sp>
          <p:nvSpPr>
            <p:cNvPr id="87" name="Pie 86"/>
            <p:cNvSpPr/>
            <p:nvPr/>
          </p:nvSpPr>
          <p:spPr bwMode="auto">
            <a:xfrm rot="15366503">
              <a:off x="6902104" y="2777804"/>
              <a:ext cx="1342303" cy="1342303"/>
            </a:xfrm>
            <a:prstGeom prst="pie">
              <a:avLst>
                <a:gd name="adj1" fmla="val 14724324"/>
                <a:gd name="adj2" fmla="val 12544680"/>
              </a:avLst>
            </a:prstGeom>
            <a:solidFill>
              <a:srgbClr val="C0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 rot="4458596">
            <a:off x="7588962" y="966253"/>
            <a:ext cx="411516" cy="411757"/>
            <a:chOff x="6902104" y="2777019"/>
            <a:chExt cx="1342304" cy="1343088"/>
          </a:xfrm>
        </p:grpSpPr>
        <p:sp>
          <p:nvSpPr>
            <p:cNvPr id="89" name="Pie 88"/>
            <p:cNvSpPr/>
            <p:nvPr/>
          </p:nvSpPr>
          <p:spPr bwMode="auto">
            <a:xfrm>
              <a:off x="6902105" y="2777019"/>
              <a:ext cx="1342303" cy="1342303"/>
            </a:xfrm>
            <a:prstGeom prst="pie">
              <a:avLst>
                <a:gd name="adj1" fmla="val 6294844"/>
                <a:gd name="adj2" fmla="val 8509729"/>
              </a:avLst>
            </a:prstGeom>
            <a:solidFill>
              <a:schemeClr val="tx2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  <p:sp>
          <p:nvSpPr>
            <p:cNvPr id="90" name="Pie 89"/>
            <p:cNvSpPr/>
            <p:nvPr/>
          </p:nvSpPr>
          <p:spPr bwMode="auto">
            <a:xfrm rot="15366503">
              <a:off x="6902104" y="2777804"/>
              <a:ext cx="1342303" cy="1342303"/>
            </a:xfrm>
            <a:prstGeom prst="pie">
              <a:avLst>
                <a:gd name="adj1" fmla="val 14724324"/>
                <a:gd name="adj2" fmla="val 12544680"/>
              </a:avLst>
            </a:prstGeom>
            <a:solidFill>
              <a:srgbClr val="C0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 rot="4458596">
            <a:off x="4097618" y="2987801"/>
            <a:ext cx="411516" cy="411757"/>
            <a:chOff x="6902104" y="2777019"/>
            <a:chExt cx="1342304" cy="1343088"/>
          </a:xfrm>
        </p:grpSpPr>
        <p:sp>
          <p:nvSpPr>
            <p:cNvPr id="95" name="Pie 94"/>
            <p:cNvSpPr/>
            <p:nvPr/>
          </p:nvSpPr>
          <p:spPr bwMode="auto">
            <a:xfrm>
              <a:off x="6902104" y="2777019"/>
              <a:ext cx="1342304" cy="1342302"/>
            </a:xfrm>
            <a:prstGeom prst="pie">
              <a:avLst>
                <a:gd name="adj1" fmla="val 6294844"/>
                <a:gd name="adj2" fmla="val 17092130"/>
              </a:avLst>
            </a:prstGeom>
            <a:solidFill>
              <a:schemeClr val="tx2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  <p:sp>
          <p:nvSpPr>
            <p:cNvPr id="96" name="Pie 95"/>
            <p:cNvSpPr/>
            <p:nvPr/>
          </p:nvSpPr>
          <p:spPr bwMode="auto">
            <a:xfrm rot="15366503">
              <a:off x="6902105" y="2777804"/>
              <a:ext cx="1342302" cy="1342304"/>
            </a:xfrm>
            <a:prstGeom prst="pie">
              <a:avLst>
                <a:gd name="adj1" fmla="val 1741227"/>
                <a:gd name="adj2" fmla="val 12544680"/>
              </a:avLst>
            </a:prstGeom>
            <a:solidFill>
              <a:srgbClr val="C0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 rot="4458596">
            <a:off x="3437539" y="3931634"/>
            <a:ext cx="411516" cy="411757"/>
            <a:chOff x="6902104" y="2777019"/>
            <a:chExt cx="1342304" cy="1343088"/>
          </a:xfrm>
        </p:grpSpPr>
        <p:sp>
          <p:nvSpPr>
            <p:cNvPr id="98" name="Pie 97"/>
            <p:cNvSpPr/>
            <p:nvPr/>
          </p:nvSpPr>
          <p:spPr bwMode="auto">
            <a:xfrm>
              <a:off x="6902105" y="2777019"/>
              <a:ext cx="1342303" cy="1342303"/>
            </a:xfrm>
            <a:prstGeom prst="pie">
              <a:avLst>
                <a:gd name="adj1" fmla="val 6294844"/>
                <a:gd name="adj2" fmla="val 8509729"/>
              </a:avLst>
            </a:prstGeom>
            <a:solidFill>
              <a:schemeClr val="tx2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  <p:sp>
          <p:nvSpPr>
            <p:cNvPr id="99" name="Pie 98"/>
            <p:cNvSpPr/>
            <p:nvPr/>
          </p:nvSpPr>
          <p:spPr bwMode="auto">
            <a:xfrm rot="15366503">
              <a:off x="6902104" y="2777804"/>
              <a:ext cx="1342303" cy="1342303"/>
            </a:xfrm>
            <a:prstGeom prst="pie">
              <a:avLst>
                <a:gd name="adj1" fmla="val 14724324"/>
                <a:gd name="adj2" fmla="val 12544680"/>
              </a:avLst>
            </a:prstGeom>
            <a:solidFill>
              <a:srgbClr val="C0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 rot="4458596">
            <a:off x="5419530" y="4465947"/>
            <a:ext cx="411516" cy="411757"/>
            <a:chOff x="6902104" y="2777019"/>
            <a:chExt cx="1342304" cy="1343088"/>
          </a:xfrm>
        </p:grpSpPr>
        <p:sp>
          <p:nvSpPr>
            <p:cNvPr id="104" name="Pie 103"/>
            <p:cNvSpPr/>
            <p:nvPr/>
          </p:nvSpPr>
          <p:spPr bwMode="auto">
            <a:xfrm>
              <a:off x="6902105" y="2777019"/>
              <a:ext cx="1342303" cy="1342303"/>
            </a:xfrm>
            <a:prstGeom prst="pie">
              <a:avLst>
                <a:gd name="adj1" fmla="val 6294844"/>
                <a:gd name="adj2" fmla="val 8509729"/>
              </a:avLst>
            </a:prstGeom>
            <a:solidFill>
              <a:schemeClr val="tx2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  <p:sp>
          <p:nvSpPr>
            <p:cNvPr id="105" name="Pie 104"/>
            <p:cNvSpPr/>
            <p:nvPr/>
          </p:nvSpPr>
          <p:spPr bwMode="auto">
            <a:xfrm rot="15366503">
              <a:off x="6902104" y="2777804"/>
              <a:ext cx="1342303" cy="1342303"/>
            </a:xfrm>
            <a:prstGeom prst="pie">
              <a:avLst>
                <a:gd name="adj1" fmla="val 14724324"/>
                <a:gd name="adj2" fmla="val 12544680"/>
              </a:avLst>
            </a:prstGeom>
            <a:solidFill>
              <a:srgbClr val="C0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 rot="4458596">
            <a:off x="7897338" y="4073022"/>
            <a:ext cx="411516" cy="411757"/>
            <a:chOff x="6902104" y="2777019"/>
            <a:chExt cx="1342304" cy="1343088"/>
          </a:xfrm>
        </p:grpSpPr>
        <p:sp>
          <p:nvSpPr>
            <p:cNvPr id="107" name="Pie 106"/>
            <p:cNvSpPr/>
            <p:nvPr/>
          </p:nvSpPr>
          <p:spPr bwMode="auto">
            <a:xfrm>
              <a:off x="6902105" y="2777019"/>
              <a:ext cx="1342303" cy="1342303"/>
            </a:xfrm>
            <a:prstGeom prst="pie">
              <a:avLst>
                <a:gd name="adj1" fmla="val 6294844"/>
                <a:gd name="adj2" fmla="val 8509729"/>
              </a:avLst>
            </a:prstGeom>
            <a:solidFill>
              <a:schemeClr val="tx2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  <p:sp>
          <p:nvSpPr>
            <p:cNvPr id="108" name="Pie 107"/>
            <p:cNvSpPr/>
            <p:nvPr/>
          </p:nvSpPr>
          <p:spPr bwMode="auto">
            <a:xfrm rot="15366503">
              <a:off x="6902104" y="2777804"/>
              <a:ext cx="1342303" cy="1342303"/>
            </a:xfrm>
            <a:prstGeom prst="pie">
              <a:avLst>
                <a:gd name="adj1" fmla="val 14724324"/>
                <a:gd name="adj2" fmla="val 12544680"/>
              </a:avLst>
            </a:prstGeom>
            <a:solidFill>
              <a:srgbClr val="C0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</p:grpSp>
      <p:grpSp>
        <p:nvGrpSpPr>
          <p:cNvPr id="109" name="Group 108"/>
          <p:cNvGrpSpPr/>
          <p:nvPr/>
        </p:nvGrpSpPr>
        <p:grpSpPr>
          <a:xfrm rot="4458596">
            <a:off x="6634011" y="4940844"/>
            <a:ext cx="411516" cy="411757"/>
            <a:chOff x="6902104" y="2777019"/>
            <a:chExt cx="1342304" cy="1343088"/>
          </a:xfrm>
        </p:grpSpPr>
        <p:sp>
          <p:nvSpPr>
            <p:cNvPr id="110" name="Pie 109"/>
            <p:cNvSpPr/>
            <p:nvPr/>
          </p:nvSpPr>
          <p:spPr bwMode="auto">
            <a:xfrm>
              <a:off x="6902105" y="2777019"/>
              <a:ext cx="1342303" cy="1342303"/>
            </a:xfrm>
            <a:prstGeom prst="pie">
              <a:avLst>
                <a:gd name="adj1" fmla="val 6294844"/>
                <a:gd name="adj2" fmla="val 8509729"/>
              </a:avLst>
            </a:prstGeom>
            <a:solidFill>
              <a:schemeClr val="tx2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  <p:sp>
          <p:nvSpPr>
            <p:cNvPr id="111" name="Pie 110"/>
            <p:cNvSpPr/>
            <p:nvPr/>
          </p:nvSpPr>
          <p:spPr bwMode="auto">
            <a:xfrm rot="15366503">
              <a:off x="6902104" y="2777804"/>
              <a:ext cx="1342303" cy="1342303"/>
            </a:xfrm>
            <a:prstGeom prst="pie">
              <a:avLst>
                <a:gd name="adj1" fmla="val 14724324"/>
                <a:gd name="adj2" fmla="val 12544680"/>
              </a:avLst>
            </a:prstGeom>
            <a:solidFill>
              <a:srgbClr val="C0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 rot="4458596">
            <a:off x="5997873" y="1691839"/>
            <a:ext cx="411516" cy="411757"/>
            <a:chOff x="6902104" y="2777019"/>
            <a:chExt cx="1342304" cy="1343088"/>
          </a:xfrm>
        </p:grpSpPr>
        <p:sp>
          <p:nvSpPr>
            <p:cNvPr id="113" name="Pie 112"/>
            <p:cNvSpPr/>
            <p:nvPr/>
          </p:nvSpPr>
          <p:spPr bwMode="auto">
            <a:xfrm>
              <a:off x="6902104" y="2777019"/>
              <a:ext cx="1342304" cy="1342302"/>
            </a:xfrm>
            <a:prstGeom prst="pie">
              <a:avLst>
                <a:gd name="adj1" fmla="val 6294844"/>
                <a:gd name="adj2" fmla="val 17092130"/>
              </a:avLst>
            </a:prstGeom>
            <a:solidFill>
              <a:schemeClr val="tx2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  <p:sp>
          <p:nvSpPr>
            <p:cNvPr id="114" name="Pie 113"/>
            <p:cNvSpPr/>
            <p:nvPr/>
          </p:nvSpPr>
          <p:spPr bwMode="auto">
            <a:xfrm rot="15366503">
              <a:off x="6902105" y="2777804"/>
              <a:ext cx="1342302" cy="1342304"/>
            </a:xfrm>
            <a:prstGeom prst="pie">
              <a:avLst>
                <a:gd name="adj1" fmla="val 1741227"/>
                <a:gd name="adj2" fmla="val 12544680"/>
              </a:avLst>
            </a:prstGeom>
            <a:solidFill>
              <a:srgbClr val="C0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 rot="4458596">
            <a:off x="6656629" y="3332874"/>
            <a:ext cx="411516" cy="411757"/>
            <a:chOff x="6902104" y="2777019"/>
            <a:chExt cx="1342304" cy="1343088"/>
          </a:xfrm>
        </p:grpSpPr>
        <p:sp>
          <p:nvSpPr>
            <p:cNvPr id="116" name="Pie 115"/>
            <p:cNvSpPr/>
            <p:nvPr/>
          </p:nvSpPr>
          <p:spPr bwMode="auto">
            <a:xfrm>
              <a:off x="6902104" y="2777019"/>
              <a:ext cx="1342304" cy="1342302"/>
            </a:xfrm>
            <a:prstGeom prst="pie">
              <a:avLst>
                <a:gd name="adj1" fmla="val 6294844"/>
                <a:gd name="adj2" fmla="val 17092130"/>
              </a:avLst>
            </a:prstGeom>
            <a:solidFill>
              <a:schemeClr val="tx2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  <p:sp>
          <p:nvSpPr>
            <p:cNvPr id="117" name="Pie 116"/>
            <p:cNvSpPr/>
            <p:nvPr/>
          </p:nvSpPr>
          <p:spPr bwMode="auto">
            <a:xfrm rot="15366503">
              <a:off x="6902105" y="2777804"/>
              <a:ext cx="1342302" cy="1342304"/>
            </a:xfrm>
            <a:prstGeom prst="pie">
              <a:avLst>
                <a:gd name="adj1" fmla="val 1741227"/>
                <a:gd name="adj2" fmla="val 12544680"/>
              </a:avLst>
            </a:prstGeom>
            <a:solidFill>
              <a:srgbClr val="C0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5087725" y="6591669"/>
            <a:ext cx="4092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github.com/ga4gh/beacon-team/issues/75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220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Proposal - Peer to Peer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68" y="1412775"/>
            <a:ext cx="8849179" cy="40324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207695"/>
            <a:ext cx="2526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David Steinberg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6554961"/>
            <a:ext cx="4092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github.com/ga4gh/beacon-team/issues/75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865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Proposal - Peer to Peer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68" y="1412775"/>
            <a:ext cx="8849179" cy="4032449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 bwMode="auto">
          <a:xfrm>
            <a:off x="4762617" y="3645024"/>
            <a:ext cx="529463" cy="529463"/>
          </a:xfrm>
          <a:prstGeom prst="ellipse">
            <a:avLst/>
          </a:prstGeom>
          <a:solidFill>
            <a:schemeClr val="tx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 rot="4458596">
            <a:off x="762942" y="3427270"/>
            <a:ext cx="240501" cy="240642"/>
            <a:chOff x="6902104" y="2777019"/>
            <a:chExt cx="1342304" cy="1343088"/>
          </a:xfrm>
        </p:grpSpPr>
        <p:sp>
          <p:nvSpPr>
            <p:cNvPr id="31" name="Pie 30"/>
            <p:cNvSpPr/>
            <p:nvPr/>
          </p:nvSpPr>
          <p:spPr bwMode="auto">
            <a:xfrm>
              <a:off x="6902105" y="2777019"/>
              <a:ext cx="1342303" cy="1342303"/>
            </a:xfrm>
            <a:prstGeom prst="pie">
              <a:avLst>
                <a:gd name="adj1" fmla="val 6294844"/>
                <a:gd name="adj2" fmla="val 8509729"/>
              </a:avLst>
            </a:prstGeom>
            <a:solidFill>
              <a:schemeClr val="tx2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  <p:sp>
          <p:nvSpPr>
            <p:cNvPr id="32" name="Pie 31"/>
            <p:cNvSpPr/>
            <p:nvPr/>
          </p:nvSpPr>
          <p:spPr bwMode="auto">
            <a:xfrm rot="15366503">
              <a:off x="6902104" y="2777804"/>
              <a:ext cx="1342303" cy="1342303"/>
            </a:xfrm>
            <a:prstGeom prst="pie">
              <a:avLst>
                <a:gd name="adj1" fmla="val 14724324"/>
                <a:gd name="adj2" fmla="val 12544680"/>
              </a:avLst>
            </a:prstGeom>
            <a:solidFill>
              <a:srgbClr val="C0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 rot="4458596">
            <a:off x="1863803" y="3263349"/>
            <a:ext cx="240501" cy="240642"/>
            <a:chOff x="6902104" y="2777019"/>
            <a:chExt cx="1342304" cy="1343088"/>
          </a:xfrm>
        </p:grpSpPr>
        <p:sp>
          <p:nvSpPr>
            <p:cNvPr id="34" name="Pie 33"/>
            <p:cNvSpPr/>
            <p:nvPr/>
          </p:nvSpPr>
          <p:spPr bwMode="auto">
            <a:xfrm>
              <a:off x="6902105" y="2777019"/>
              <a:ext cx="1342303" cy="1342303"/>
            </a:xfrm>
            <a:prstGeom prst="pie">
              <a:avLst>
                <a:gd name="adj1" fmla="val 6294844"/>
                <a:gd name="adj2" fmla="val 8509729"/>
              </a:avLst>
            </a:prstGeom>
            <a:solidFill>
              <a:schemeClr val="tx2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  <p:sp>
          <p:nvSpPr>
            <p:cNvPr id="35" name="Pie 34"/>
            <p:cNvSpPr/>
            <p:nvPr/>
          </p:nvSpPr>
          <p:spPr bwMode="auto">
            <a:xfrm rot="15366503">
              <a:off x="6902104" y="2777804"/>
              <a:ext cx="1342303" cy="1342303"/>
            </a:xfrm>
            <a:prstGeom prst="pie">
              <a:avLst>
                <a:gd name="adj1" fmla="val 14724324"/>
                <a:gd name="adj2" fmla="val 12544680"/>
              </a:avLst>
            </a:prstGeom>
            <a:solidFill>
              <a:srgbClr val="C0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 rot="4458596">
            <a:off x="2111345" y="2376868"/>
            <a:ext cx="240501" cy="240642"/>
            <a:chOff x="6902104" y="2777019"/>
            <a:chExt cx="1342304" cy="1343088"/>
          </a:xfrm>
        </p:grpSpPr>
        <p:sp>
          <p:nvSpPr>
            <p:cNvPr id="37" name="Pie 36"/>
            <p:cNvSpPr/>
            <p:nvPr/>
          </p:nvSpPr>
          <p:spPr bwMode="auto">
            <a:xfrm>
              <a:off x="6902105" y="2777019"/>
              <a:ext cx="1342303" cy="1342303"/>
            </a:xfrm>
            <a:prstGeom prst="pie">
              <a:avLst>
                <a:gd name="adj1" fmla="val 6294844"/>
                <a:gd name="adj2" fmla="val 8509729"/>
              </a:avLst>
            </a:prstGeom>
            <a:solidFill>
              <a:schemeClr val="tx2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  <p:sp>
          <p:nvSpPr>
            <p:cNvPr id="38" name="Pie 37"/>
            <p:cNvSpPr/>
            <p:nvPr/>
          </p:nvSpPr>
          <p:spPr bwMode="auto">
            <a:xfrm rot="15366503">
              <a:off x="6902104" y="2777804"/>
              <a:ext cx="1342303" cy="1342303"/>
            </a:xfrm>
            <a:prstGeom prst="pie">
              <a:avLst>
                <a:gd name="adj1" fmla="val 14724324"/>
                <a:gd name="adj2" fmla="val 12544680"/>
              </a:avLst>
            </a:prstGeom>
            <a:solidFill>
              <a:srgbClr val="C0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 rot="4458596">
            <a:off x="3231955" y="2203262"/>
            <a:ext cx="240501" cy="240642"/>
            <a:chOff x="6902104" y="2777019"/>
            <a:chExt cx="1342304" cy="1343088"/>
          </a:xfrm>
        </p:grpSpPr>
        <p:sp>
          <p:nvSpPr>
            <p:cNvPr id="40" name="Pie 39"/>
            <p:cNvSpPr/>
            <p:nvPr/>
          </p:nvSpPr>
          <p:spPr bwMode="auto">
            <a:xfrm>
              <a:off x="6902105" y="2777019"/>
              <a:ext cx="1342303" cy="1342303"/>
            </a:xfrm>
            <a:prstGeom prst="pie">
              <a:avLst>
                <a:gd name="adj1" fmla="val 6294844"/>
                <a:gd name="adj2" fmla="val 8509729"/>
              </a:avLst>
            </a:prstGeom>
            <a:solidFill>
              <a:schemeClr val="tx2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  <p:sp>
          <p:nvSpPr>
            <p:cNvPr id="41" name="Pie 40"/>
            <p:cNvSpPr/>
            <p:nvPr/>
          </p:nvSpPr>
          <p:spPr bwMode="auto">
            <a:xfrm rot="15366503">
              <a:off x="6902104" y="2777804"/>
              <a:ext cx="1342303" cy="1342303"/>
            </a:xfrm>
            <a:prstGeom prst="pie">
              <a:avLst>
                <a:gd name="adj1" fmla="val 14724324"/>
                <a:gd name="adj2" fmla="val 12544680"/>
              </a:avLst>
            </a:prstGeom>
            <a:solidFill>
              <a:srgbClr val="C0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 rot="4458596">
            <a:off x="3161555" y="3133724"/>
            <a:ext cx="240501" cy="240642"/>
            <a:chOff x="6902104" y="2777019"/>
            <a:chExt cx="1342304" cy="1343088"/>
          </a:xfrm>
        </p:grpSpPr>
        <p:sp>
          <p:nvSpPr>
            <p:cNvPr id="43" name="Pie 42"/>
            <p:cNvSpPr/>
            <p:nvPr/>
          </p:nvSpPr>
          <p:spPr bwMode="auto">
            <a:xfrm>
              <a:off x="6902105" y="2777019"/>
              <a:ext cx="1342303" cy="1342303"/>
            </a:xfrm>
            <a:prstGeom prst="pie">
              <a:avLst>
                <a:gd name="adj1" fmla="val 6294844"/>
                <a:gd name="adj2" fmla="val 8509729"/>
              </a:avLst>
            </a:prstGeom>
            <a:solidFill>
              <a:schemeClr val="tx2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  <p:sp>
          <p:nvSpPr>
            <p:cNvPr id="44" name="Pie 43"/>
            <p:cNvSpPr/>
            <p:nvPr/>
          </p:nvSpPr>
          <p:spPr bwMode="auto">
            <a:xfrm rot="15366503">
              <a:off x="6902104" y="2777804"/>
              <a:ext cx="1342303" cy="1342303"/>
            </a:xfrm>
            <a:prstGeom prst="pie">
              <a:avLst>
                <a:gd name="adj1" fmla="val 14724324"/>
                <a:gd name="adj2" fmla="val 12544680"/>
              </a:avLst>
            </a:prstGeom>
            <a:solidFill>
              <a:srgbClr val="C0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 rot="4458596">
            <a:off x="2255684" y="4321084"/>
            <a:ext cx="240501" cy="240642"/>
            <a:chOff x="6902104" y="2777019"/>
            <a:chExt cx="1342304" cy="1343088"/>
          </a:xfrm>
        </p:grpSpPr>
        <p:sp>
          <p:nvSpPr>
            <p:cNvPr id="46" name="Pie 45"/>
            <p:cNvSpPr/>
            <p:nvPr/>
          </p:nvSpPr>
          <p:spPr bwMode="auto">
            <a:xfrm>
              <a:off x="6902105" y="2777019"/>
              <a:ext cx="1342303" cy="1342303"/>
            </a:xfrm>
            <a:prstGeom prst="pie">
              <a:avLst>
                <a:gd name="adj1" fmla="val 6294844"/>
                <a:gd name="adj2" fmla="val 8509729"/>
              </a:avLst>
            </a:prstGeom>
            <a:solidFill>
              <a:schemeClr val="tx2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  <p:sp>
          <p:nvSpPr>
            <p:cNvPr id="47" name="Pie 46"/>
            <p:cNvSpPr/>
            <p:nvPr/>
          </p:nvSpPr>
          <p:spPr bwMode="auto">
            <a:xfrm rot="15366503">
              <a:off x="6902104" y="2777804"/>
              <a:ext cx="1342303" cy="1342303"/>
            </a:xfrm>
            <a:prstGeom prst="pie">
              <a:avLst>
                <a:gd name="adj1" fmla="val 14724324"/>
                <a:gd name="adj2" fmla="val 12544680"/>
              </a:avLst>
            </a:prstGeom>
            <a:solidFill>
              <a:srgbClr val="C0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0" y="6207695"/>
            <a:ext cx="2526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David Steinberg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0" y="6554961"/>
            <a:ext cx="4092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github.com/ga4gh/beacon-team/issues/75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4247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3645024"/>
            <a:ext cx="7772400" cy="144016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 smtClean="0"/>
              <a:t>Thanks for</a:t>
            </a:r>
            <a:br>
              <a:rPr lang="en-US" sz="6000" dirty="0" smtClean="0"/>
            </a:br>
            <a:r>
              <a:rPr lang="en-US" sz="6000" dirty="0" smtClean="0"/>
              <a:t>your attention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34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6" b="44349"/>
          <a:stretch/>
        </p:blipFill>
        <p:spPr>
          <a:xfrm>
            <a:off x="683568" y="-12212"/>
            <a:ext cx="7920880" cy="68537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0683" y="6237312"/>
            <a:ext cx="624151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>
                <a:hlinkClick r:id="rId3"/>
              </a:rPr>
              <a:t>www.w3.org/community/</a:t>
            </a:r>
            <a:r>
              <a:rPr lang="en-US" dirty="0">
                <a:hlinkClick r:id="rId3"/>
              </a:rPr>
              <a:t>bioschemas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586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 design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Standardized </a:t>
            </a:r>
            <a:r>
              <a:rPr lang="en-US" dirty="0"/>
              <a:t>service </a:t>
            </a:r>
            <a:r>
              <a:rPr lang="en-US" dirty="0" smtClean="0"/>
              <a:t>contract</a:t>
            </a:r>
            <a:endParaRPr lang="en-US" dirty="0"/>
          </a:p>
          <a:p>
            <a:r>
              <a:rPr lang="en-US" dirty="0" smtClean="0"/>
              <a:t>Service</a:t>
            </a:r>
          </a:p>
          <a:p>
            <a:pPr lvl="1"/>
            <a:r>
              <a:rPr lang="en-US" dirty="0" smtClean="0"/>
              <a:t>Loose coupling</a:t>
            </a:r>
            <a:endParaRPr lang="en-US" dirty="0"/>
          </a:p>
          <a:p>
            <a:pPr lvl="1"/>
            <a:r>
              <a:rPr lang="en-US" dirty="0" smtClean="0"/>
              <a:t>Abstraction</a:t>
            </a:r>
            <a:endParaRPr lang="en-US" dirty="0"/>
          </a:p>
          <a:p>
            <a:pPr lvl="1"/>
            <a:r>
              <a:rPr lang="en-US" dirty="0" smtClean="0"/>
              <a:t>Reusability</a:t>
            </a:r>
            <a:endParaRPr lang="en-US" dirty="0"/>
          </a:p>
          <a:p>
            <a:pPr lvl="1"/>
            <a:r>
              <a:rPr lang="en-US" dirty="0" smtClean="0"/>
              <a:t>Autonomy</a:t>
            </a:r>
            <a:endParaRPr lang="en-US" dirty="0"/>
          </a:p>
          <a:p>
            <a:pPr lvl="1"/>
            <a:r>
              <a:rPr lang="en-US" dirty="0" smtClean="0"/>
              <a:t>Statelessness</a:t>
            </a:r>
            <a:endParaRPr lang="en-US" dirty="0"/>
          </a:p>
          <a:p>
            <a:pPr lvl="1"/>
            <a:r>
              <a:rPr lang="en-US" dirty="0" smtClean="0"/>
              <a:t>Discoverability</a:t>
            </a:r>
            <a:endParaRPr lang="en-US" dirty="0"/>
          </a:p>
          <a:p>
            <a:pPr lvl="1"/>
            <a:r>
              <a:rPr lang="en-US" dirty="0" smtClean="0"/>
              <a:t>Composability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21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Molecular interactions via PSICQUIC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2946850" y="4876720"/>
            <a:ext cx="2755386" cy="489171"/>
          </a:xfrm>
          <a:prstGeom prst="rightArrow">
            <a:avLst/>
          </a:prstGeom>
          <a:gradFill>
            <a:gsLst>
              <a:gs pos="0">
                <a:schemeClr val="bg1">
                  <a:alpha val="0"/>
                </a:schemeClr>
              </a:gs>
              <a:gs pos="9000">
                <a:schemeClr val="tx1">
                  <a:lumMod val="65000"/>
                  <a:lumOff val="35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ight Arrow 12"/>
          <p:cNvSpPr/>
          <p:nvPr/>
        </p:nvSpPr>
        <p:spPr>
          <a:xfrm rot="18900000">
            <a:off x="1642951" y="3449966"/>
            <a:ext cx="2755386" cy="489171"/>
          </a:xfrm>
          <a:prstGeom prst="rightArrow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000">
                <a:schemeClr val="tx1">
                  <a:lumMod val="65000"/>
                  <a:lumOff val="35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Right Arrow 13"/>
          <p:cNvSpPr/>
          <p:nvPr/>
        </p:nvSpPr>
        <p:spPr>
          <a:xfrm rot="13500000">
            <a:off x="4623095" y="3449967"/>
            <a:ext cx="2755387" cy="489171"/>
          </a:xfrm>
          <a:prstGeom prst="rightArrow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000">
                <a:schemeClr val="tx1">
                  <a:lumMod val="65000"/>
                  <a:lumOff val="35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TextBox 14"/>
          <p:cNvSpPr txBox="1"/>
          <p:nvPr/>
        </p:nvSpPr>
        <p:spPr>
          <a:xfrm>
            <a:off x="2286169" y="3154068"/>
            <a:ext cx="719992" cy="419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/>
              <a:t>Find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89132" y="3154068"/>
            <a:ext cx="1039971" cy="419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/>
              <a:t>Publish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46075" y="5315285"/>
            <a:ext cx="915893" cy="419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 smtClean="0"/>
              <a:t>Query</a:t>
            </a:r>
            <a:endParaRPr lang="en-US" sz="20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1288053" y="5678575"/>
            <a:ext cx="1202041" cy="5701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97200"/>
                </a:solidFill>
              </a:rPr>
              <a:t>Client</a:t>
            </a:r>
            <a:endParaRPr lang="en-US" dirty="0">
              <a:solidFill>
                <a:srgbClr val="E972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691056" y="1340768"/>
            <a:ext cx="1623708" cy="5701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97200"/>
                </a:solidFill>
              </a:rPr>
              <a:t>Registry</a:t>
            </a:r>
            <a:endParaRPr lang="en-US" dirty="0">
              <a:solidFill>
                <a:srgbClr val="E972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22306" y="5732813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97200"/>
                </a:solidFill>
              </a:rPr>
              <a:t>Servers</a:t>
            </a:r>
            <a:endParaRPr lang="en-US" dirty="0">
              <a:solidFill>
                <a:srgbClr val="E972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86305" y="3456095"/>
            <a:ext cx="1772180" cy="5701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E97200"/>
                </a:solidFill>
              </a:rPr>
              <a:t>Standard</a:t>
            </a:r>
            <a:endParaRPr lang="en-US" i="1" dirty="0">
              <a:solidFill>
                <a:srgbClr val="E97200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5675268" y="4226697"/>
            <a:ext cx="3422770" cy="1502959"/>
            <a:chOff x="1976385" y="5082841"/>
            <a:chExt cx="3422770" cy="1502959"/>
          </a:xfrm>
        </p:grpSpPr>
        <p:pic>
          <p:nvPicPr>
            <p:cNvPr id="32" name="Picture 507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135710" y="5082841"/>
              <a:ext cx="1136080" cy="11345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" name="Oval 60"/>
            <p:cNvSpPr>
              <a:spLocks noChangeArrowheads="1"/>
            </p:cNvSpPr>
            <p:nvPr/>
          </p:nvSpPr>
          <p:spPr bwMode="auto">
            <a:xfrm>
              <a:off x="3401571" y="5347219"/>
              <a:ext cx="605812" cy="605746"/>
            </a:xfrm>
            <a:prstGeom prst="ellipse">
              <a:avLst/>
            </a:prstGeom>
            <a:solidFill>
              <a:schemeClr val="bg1"/>
            </a:solidFill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grpSp>
          <p:nvGrpSpPr>
            <p:cNvPr id="34" name="Group 509"/>
            <p:cNvGrpSpPr>
              <a:grpSpLocks/>
            </p:cNvGrpSpPr>
            <p:nvPr/>
          </p:nvGrpSpPr>
          <p:grpSpPr bwMode="auto">
            <a:xfrm>
              <a:off x="4263075" y="5085746"/>
              <a:ext cx="1136080" cy="1134504"/>
              <a:chOff x="1771508" y="4930626"/>
              <a:chExt cx="1615558" cy="1615558"/>
            </a:xfrm>
          </p:grpSpPr>
          <p:pic>
            <p:nvPicPr>
              <p:cNvPr id="67" name="Picture 510"/>
              <p:cNvPicPr>
                <a:picLocks noChangeAspect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771508" y="4930626"/>
                <a:ext cx="1615558" cy="16155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8" name="Oval 60"/>
              <p:cNvSpPr>
                <a:spLocks noChangeArrowheads="1"/>
              </p:cNvSpPr>
              <p:nvPr/>
            </p:nvSpPr>
            <p:spPr bwMode="auto">
              <a:xfrm>
                <a:off x="2148034" y="5307151"/>
                <a:ext cx="862511" cy="862511"/>
              </a:xfrm>
              <a:prstGeom prst="ellipse">
                <a:avLst/>
              </a:prstGeom>
              <a:solidFill>
                <a:schemeClr val="bg1"/>
              </a:solidFill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 pitchFamily="34" charset="0"/>
                </a:endParaRPr>
              </a:p>
            </p:txBody>
          </p:sp>
          <p:grpSp>
            <p:nvGrpSpPr>
              <p:cNvPr id="69" name="Group 61"/>
              <p:cNvGrpSpPr>
                <a:grpSpLocks/>
              </p:cNvGrpSpPr>
              <p:nvPr/>
            </p:nvGrpSpPr>
            <p:grpSpPr bwMode="auto">
              <a:xfrm>
                <a:off x="2272957" y="5617080"/>
                <a:ext cx="625190" cy="374462"/>
                <a:chOff x="1968" y="2464"/>
                <a:chExt cx="192" cy="115"/>
              </a:xfrm>
            </p:grpSpPr>
            <p:sp>
              <p:nvSpPr>
                <p:cNvPr id="70" name="Oval 62"/>
                <p:cNvSpPr>
                  <a:spLocks noChangeArrowheads="1"/>
                </p:cNvSpPr>
                <p:nvPr/>
              </p:nvSpPr>
              <p:spPr bwMode="auto">
                <a:xfrm>
                  <a:off x="1968" y="2464"/>
                  <a:ext cx="26" cy="2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8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pitchFamily="34" charset="0"/>
                  </a:endParaRPr>
                </a:p>
              </p:txBody>
            </p:sp>
            <p:sp>
              <p:nvSpPr>
                <p:cNvPr id="71" name="Oval 63"/>
                <p:cNvSpPr>
                  <a:spLocks noChangeArrowheads="1"/>
                </p:cNvSpPr>
                <p:nvPr/>
              </p:nvSpPr>
              <p:spPr bwMode="auto">
                <a:xfrm>
                  <a:off x="2019" y="2554"/>
                  <a:ext cx="26" cy="25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8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pitchFamily="34" charset="0"/>
                  </a:endParaRPr>
                </a:p>
              </p:txBody>
            </p:sp>
            <p:sp>
              <p:nvSpPr>
                <p:cNvPr id="72" name="Oval 64"/>
                <p:cNvSpPr>
                  <a:spLocks noChangeArrowheads="1"/>
                </p:cNvSpPr>
                <p:nvPr/>
              </p:nvSpPr>
              <p:spPr bwMode="auto">
                <a:xfrm>
                  <a:off x="1968" y="2515"/>
                  <a:ext cx="26" cy="2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8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pitchFamily="34" charset="0"/>
                  </a:endParaRPr>
                </a:p>
              </p:txBody>
            </p:sp>
            <p:sp>
              <p:nvSpPr>
                <p:cNvPr id="73" name="Oval 65"/>
                <p:cNvSpPr>
                  <a:spLocks noChangeArrowheads="1"/>
                </p:cNvSpPr>
                <p:nvPr/>
              </p:nvSpPr>
              <p:spPr bwMode="auto">
                <a:xfrm>
                  <a:off x="2070" y="2515"/>
                  <a:ext cx="26" cy="2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8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pitchFamily="34" charset="0"/>
                  </a:endParaRPr>
                </a:p>
              </p:txBody>
            </p:sp>
            <p:sp>
              <p:nvSpPr>
                <p:cNvPr id="74" name="Oval 66"/>
                <p:cNvSpPr>
                  <a:spLocks noChangeArrowheads="1"/>
                </p:cNvSpPr>
                <p:nvPr/>
              </p:nvSpPr>
              <p:spPr bwMode="auto">
                <a:xfrm>
                  <a:off x="2134" y="2515"/>
                  <a:ext cx="26" cy="2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8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pitchFamily="34" charset="0"/>
                  </a:endParaRPr>
                </a:p>
              </p:txBody>
            </p:sp>
            <p:cxnSp>
              <p:nvCxnSpPr>
                <p:cNvPr id="75" name="AutoShape 67"/>
                <p:cNvCxnSpPr>
                  <a:cxnSpLocks noChangeShapeType="1"/>
                </p:cNvCxnSpPr>
                <p:nvPr/>
              </p:nvCxnSpPr>
              <p:spPr bwMode="auto">
                <a:xfrm>
                  <a:off x="2096" y="2528"/>
                  <a:ext cx="38" cy="0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76" name="AutoShape 68"/>
                <p:cNvCxnSpPr>
                  <a:cxnSpLocks noChangeShapeType="1"/>
                </p:cNvCxnSpPr>
                <p:nvPr/>
              </p:nvCxnSpPr>
              <p:spPr bwMode="auto">
                <a:xfrm>
                  <a:off x="1981" y="2490"/>
                  <a:ext cx="0" cy="25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77" name="AutoShape 69"/>
                <p:cNvCxnSpPr>
                  <a:cxnSpLocks noChangeShapeType="1"/>
                </p:cNvCxnSpPr>
                <p:nvPr/>
              </p:nvCxnSpPr>
              <p:spPr bwMode="auto">
                <a:xfrm>
                  <a:off x="1990" y="2537"/>
                  <a:ext cx="33" cy="20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78" name="AutoShape 70"/>
                <p:cNvCxnSpPr>
                  <a:cxnSpLocks noChangeShapeType="1"/>
                </p:cNvCxnSpPr>
                <p:nvPr/>
              </p:nvCxnSpPr>
              <p:spPr bwMode="auto">
                <a:xfrm flipV="1">
                  <a:off x="2041" y="2537"/>
                  <a:ext cx="33" cy="20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79" name="AutoShape 71"/>
                <p:cNvCxnSpPr>
                  <a:cxnSpLocks noChangeShapeType="1"/>
                </p:cNvCxnSpPr>
                <p:nvPr/>
              </p:nvCxnSpPr>
              <p:spPr bwMode="auto">
                <a:xfrm>
                  <a:off x="1990" y="2486"/>
                  <a:ext cx="80" cy="42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</p:grpSp>
        </p:grpSp>
        <p:grpSp>
          <p:nvGrpSpPr>
            <p:cNvPr id="35" name="Group 631"/>
            <p:cNvGrpSpPr>
              <a:grpSpLocks/>
            </p:cNvGrpSpPr>
            <p:nvPr/>
          </p:nvGrpSpPr>
          <p:grpSpPr bwMode="auto">
            <a:xfrm>
              <a:off x="1976385" y="5082841"/>
              <a:ext cx="1134629" cy="1134504"/>
              <a:chOff x="353119" y="4925848"/>
              <a:chExt cx="1615558" cy="1615558"/>
            </a:xfrm>
          </p:grpSpPr>
          <p:pic>
            <p:nvPicPr>
              <p:cNvPr id="54" name="Picture 632"/>
              <p:cNvPicPr>
                <a:picLocks noChangeAspect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53119" y="4925848"/>
                <a:ext cx="1615558" cy="16155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5" name="Oval 54"/>
              <p:cNvSpPr>
                <a:spLocks noChangeArrowheads="1"/>
              </p:cNvSpPr>
              <p:nvPr/>
            </p:nvSpPr>
            <p:spPr bwMode="auto">
              <a:xfrm>
                <a:off x="729645" y="5302372"/>
                <a:ext cx="862511" cy="862511"/>
              </a:xfrm>
              <a:prstGeom prst="ellipse">
                <a:avLst/>
              </a:prstGeom>
              <a:solidFill>
                <a:schemeClr val="bg1"/>
              </a:solidFill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 pitchFamily="34" charset="0"/>
                </a:endParaRPr>
              </a:p>
            </p:txBody>
          </p:sp>
          <p:grpSp>
            <p:nvGrpSpPr>
              <p:cNvPr id="56" name="Group 121"/>
              <p:cNvGrpSpPr>
                <a:grpSpLocks/>
              </p:cNvGrpSpPr>
              <p:nvPr/>
            </p:nvGrpSpPr>
            <p:grpSpPr bwMode="auto">
              <a:xfrm>
                <a:off x="914432" y="5429559"/>
                <a:ext cx="540528" cy="540528"/>
                <a:chOff x="2708" y="1755"/>
                <a:chExt cx="166" cy="166"/>
              </a:xfrm>
            </p:grpSpPr>
            <p:sp>
              <p:nvSpPr>
                <p:cNvPr id="57" name="Oval 122"/>
                <p:cNvSpPr>
                  <a:spLocks noChangeArrowheads="1"/>
                </p:cNvSpPr>
                <p:nvPr/>
              </p:nvSpPr>
              <p:spPr bwMode="auto">
                <a:xfrm>
                  <a:off x="2708" y="1793"/>
                  <a:ext cx="26" cy="2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8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pitchFamily="34" charset="0"/>
                  </a:endParaRPr>
                </a:p>
              </p:txBody>
            </p:sp>
            <p:sp>
              <p:nvSpPr>
                <p:cNvPr id="58" name="Oval 123"/>
                <p:cNvSpPr>
                  <a:spLocks noChangeArrowheads="1"/>
                </p:cNvSpPr>
                <p:nvPr/>
              </p:nvSpPr>
              <p:spPr bwMode="auto">
                <a:xfrm>
                  <a:off x="2810" y="1793"/>
                  <a:ext cx="26" cy="2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8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pitchFamily="34" charset="0"/>
                  </a:endParaRPr>
                </a:p>
              </p:txBody>
            </p:sp>
            <p:sp>
              <p:nvSpPr>
                <p:cNvPr id="59" name="Oval 124"/>
                <p:cNvSpPr>
                  <a:spLocks noChangeArrowheads="1"/>
                </p:cNvSpPr>
                <p:nvPr/>
              </p:nvSpPr>
              <p:spPr bwMode="auto">
                <a:xfrm>
                  <a:off x="2759" y="1755"/>
                  <a:ext cx="26" cy="2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8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pitchFamily="34" charset="0"/>
                  </a:endParaRPr>
                </a:p>
              </p:txBody>
            </p:sp>
            <p:sp>
              <p:nvSpPr>
                <p:cNvPr id="60" name="Oval 125"/>
                <p:cNvSpPr>
                  <a:spLocks noChangeArrowheads="1"/>
                </p:cNvSpPr>
                <p:nvPr/>
              </p:nvSpPr>
              <p:spPr bwMode="auto">
                <a:xfrm>
                  <a:off x="2810" y="1844"/>
                  <a:ext cx="26" cy="2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8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pitchFamily="34" charset="0"/>
                  </a:endParaRPr>
                </a:p>
              </p:txBody>
            </p:sp>
            <p:sp>
              <p:nvSpPr>
                <p:cNvPr id="61" name="Oval 126"/>
                <p:cNvSpPr>
                  <a:spLocks noChangeArrowheads="1"/>
                </p:cNvSpPr>
                <p:nvPr/>
              </p:nvSpPr>
              <p:spPr bwMode="auto">
                <a:xfrm>
                  <a:off x="2849" y="1895"/>
                  <a:ext cx="25" cy="2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8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pitchFamily="34" charset="0"/>
                  </a:endParaRPr>
                </a:p>
              </p:txBody>
            </p:sp>
            <p:cxnSp>
              <p:nvCxnSpPr>
                <p:cNvPr id="62" name="AutoShape 127"/>
                <p:cNvCxnSpPr>
                  <a:cxnSpLocks noChangeShapeType="1"/>
                </p:cNvCxnSpPr>
                <p:nvPr/>
              </p:nvCxnSpPr>
              <p:spPr bwMode="auto">
                <a:xfrm flipV="1">
                  <a:off x="2730" y="1777"/>
                  <a:ext cx="33" cy="20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63" name="AutoShape 128"/>
                <p:cNvCxnSpPr>
                  <a:cxnSpLocks noChangeShapeType="1"/>
                </p:cNvCxnSpPr>
                <p:nvPr/>
              </p:nvCxnSpPr>
              <p:spPr bwMode="auto">
                <a:xfrm>
                  <a:off x="2781" y="1777"/>
                  <a:ext cx="33" cy="20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64" name="AutoShape 129"/>
                <p:cNvCxnSpPr>
                  <a:cxnSpLocks noChangeShapeType="1"/>
                </p:cNvCxnSpPr>
                <p:nvPr/>
              </p:nvCxnSpPr>
              <p:spPr bwMode="auto">
                <a:xfrm>
                  <a:off x="2823" y="1819"/>
                  <a:ext cx="0" cy="25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65" name="AutoShape 130"/>
                <p:cNvCxnSpPr>
                  <a:cxnSpLocks noChangeShapeType="1"/>
                </p:cNvCxnSpPr>
                <p:nvPr/>
              </p:nvCxnSpPr>
              <p:spPr bwMode="auto">
                <a:xfrm>
                  <a:off x="2832" y="1866"/>
                  <a:ext cx="21" cy="33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66" name="AutoShape 131"/>
                <p:cNvCxnSpPr>
                  <a:cxnSpLocks noChangeShapeType="1"/>
                </p:cNvCxnSpPr>
                <p:nvPr/>
              </p:nvCxnSpPr>
              <p:spPr bwMode="auto">
                <a:xfrm>
                  <a:off x="2730" y="1815"/>
                  <a:ext cx="80" cy="42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</p:grpSp>
        </p:grpSp>
        <p:grpSp>
          <p:nvGrpSpPr>
            <p:cNvPr id="36" name="Group 245"/>
            <p:cNvGrpSpPr>
              <a:grpSpLocks/>
            </p:cNvGrpSpPr>
            <p:nvPr/>
          </p:nvGrpSpPr>
          <p:grpSpPr bwMode="auto">
            <a:xfrm>
              <a:off x="3472757" y="5450357"/>
              <a:ext cx="450365" cy="384946"/>
              <a:chOff x="3623" y="1748"/>
              <a:chExt cx="194" cy="166"/>
            </a:xfrm>
          </p:grpSpPr>
          <p:sp>
            <p:nvSpPr>
              <p:cNvPr id="43" name="Oval 172"/>
              <p:cNvSpPr>
                <a:spLocks noChangeArrowheads="1"/>
              </p:cNvSpPr>
              <p:nvPr/>
            </p:nvSpPr>
            <p:spPr bwMode="auto">
              <a:xfrm>
                <a:off x="3623" y="1786"/>
                <a:ext cx="26" cy="2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8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>
                  <a:latin typeface="Calibri" pitchFamily="34" charset="0"/>
                </a:endParaRPr>
              </a:p>
            </p:txBody>
          </p:sp>
          <p:sp>
            <p:nvSpPr>
              <p:cNvPr id="44" name="Oval 173"/>
              <p:cNvSpPr>
                <a:spLocks noChangeArrowheads="1"/>
              </p:cNvSpPr>
              <p:nvPr/>
            </p:nvSpPr>
            <p:spPr bwMode="auto">
              <a:xfrm>
                <a:off x="3725" y="1786"/>
                <a:ext cx="26" cy="2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8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>
                  <a:latin typeface="Calibri" pitchFamily="34" charset="0"/>
                </a:endParaRPr>
              </a:p>
            </p:txBody>
          </p:sp>
          <p:sp>
            <p:nvSpPr>
              <p:cNvPr id="45" name="Oval 174"/>
              <p:cNvSpPr>
                <a:spLocks noChangeArrowheads="1"/>
              </p:cNvSpPr>
              <p:nvPr/>
            </p:nvSpPr>
            <p:spPr bwMode="auto">
              <a:xfrm>
                <a:off x="3674" y="1748"/>
                <a:ext cx="26" cy="2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8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>
                  <a:latin typeface="Calibri" pitchFamily="34" charset="0"/>
                </a:endParaRPr>
              </a:p>
            </p:txBody>
          </p:sp>
          <p:sp>
            <p:nvSpPr>
              <p:cNvPr id="46" name="Oval 175"/>
              <p:cNvSpPr>
                <a:spLocks noChangeArrowheads="1"/>
              </p:cNvSpPr>
              <p:nvPr/>
            </p:nvSpPr>
            <p:spPr bwMode="auto">
              <a:xfrm>
                <a:off x="3725" y="1837"/>
                <a:ext cx="26" cy="2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8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>
                  <a:latin typeface="Calibri" pitchFamily="34" charset="0"/>
                </a:endParaRPr>
              </a:p>
            </p:txBody>
          </p:sp>
          <p:sp>
            <p:nvSpPr>
              <p:cNvPr id="47" name="Oval 176"/>
              <p:cNvSpPr>
                <a:spLocks noChangeArrowheads="1"/>
              </p:cNvSpPr>
              <p:nvPr/>
            </p:nvSpPr>
            <p:spPr bwMode="auto">
              <a:xfrm>
                <a:off x="3764" y="1888"/>
                <a:ext cx="25" cy="2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8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>
                  <a:latin typeface="Calibri" pitchFamily="34" charset="0"/>
                </a:endParaRPr>
              </a:p>
            </p:txBody>
          </p:sp>
          <p:cxnSp>
            <p:nvCxnSpPr>
              <p:cNvPr id="48" name="AutoShape 177"/>
              <p:cNvCxnSpPr>
                <a:cxnSpLocks noChangeShapeType="1"/>
              </p:cNvCxnSpPr>
              <p:nvPr/>
            </p:nvCxnSpPr>
            <p:spPr bwMode="auto">
              <a:xfrm>
                <a:off x="3645" y="1808"/>
                <a:ext cx="80" cy="4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9" name="AutoShape 178"/>
              <p:cNvCxnSpPr>
                <a:cxnSpLocks noChangeShapeType="1"/>
              </p:cNvCxnSpPr>
              <p:nvPr/>
            </p:nvCxnSpPr>
            <p:spPr bwMode="auto">
              <a:xfrm>
                <a:off x="3696" y="1770"/>
                <a:ext cx="33" cy="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0" name="AutoShape 179"/>
              <p:cNvCxnSpPr>
                <a:cxnSpLocks noChangeShapeType="1"/>
              </p:cNvCxnSpPr>
              <p:nvPr/>
            </p:nvCxnSpPr>
            <p:spPr bwMode="auto">
              <a:xfrm>
                <a:off x="3738" y="1812"/>
                <a:ext cx="0" cy="25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1" name="AutoShape 180"/>
              <p:cNvCxnSpPr>
                <a:cxnSpLocks noChangeShapeType="1"/>
              </p:cNvCxnSpPr>
              <p:nvPr/>
            </p:nvCxnSpPr>
            <p:spPr bwMode="auto">
              <a:xfrm>
                <a:off x="3747" y="1859"/>
                <a:ext cx="21" cy="3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52" name="Oval 243"/>
              <p:cNvSpPr>
                <a:spLocks noChangeArrowheads="1"/>
              </p:cNvSpPr>
              <p:nvPr/>
            </p:nvSpPr>
            <p:spPr bwMode="auto">
              <a:xfrm>
                <a:off x="3792" y="1836"/>
                <a:ext cx="25" cy="2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8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>
                  <a:latin typeface="Calibri" pitchFamily="34" charset="0"/>
                </a:endParaRPr>
              </a:p>
            </p:txBody>
          </p:sp>
          <p:cxnSp>
            <p:nvCxnSpPr>
              <p:cNvPr id="53" name="AutoShape 244"/>
              <p:cNvCxnSpPr>
                <a:cxnSpLocks noChangeShapeType="1"/>
              </p:cNvCxnSpPr>
              <p:nvPr/>
            </p:nvCxnSpPr>
            <p:spPr bwMode="auto">
              <a:xfrm flipH="1">
                <a:off x="3751" y="1849"/>
                <a:ext cx="41" cy="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37" name="TextBox 658"/>
            <p:cNvSpPr txBox="1">
              <a:spLocks noChangeArrowheads="1"/>
            </p:cNvSpPr>
            <p:nvPr/>
          </p:nvSpPr>
          <p:spPr bwMode="auto">
            <a:xfrm>
              <a:off x="2107088" y="6062580"/>
              <a:ext cx="875561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GB" sz="1400" dirty="0">
                  <a:latin typeface="Calibri" pitchFamily="34" charset="0"/>
                </a:rPr>
                <a:t>PSICQUIC</a:t>
              </a:r>
            </a:p>
            <a:p>
              <a:pPr algn="ctr"/>
              <a:r>
                <a:rPr lang="en-GB" sz="1400" b="1" dirty="0" smtClean="0">
                  <a:latin typeface="Calibri" pitchFamily="34" charset="0"/>
                </a:rPr>
                <a:t>Service </a:t>
              </a:r>
              <a:r>
                <a:rPr lang="en-GB" sz="1400" b="1" dirty="0">
                  <a:latin typeface="Calibri" pitchFamily="34" charset="0"/>
                </a:rPr>
                <a:t>A</a:t>
              </a:r>
            </a:p>
          </p:txBody>
        </p:sp>
        <p:sp>
          <p:nvSpPr>
            <p:cNvPr id="38" name="TextBox 659"/>
            <p:cNvSpPr txBox="1">
              <a:spLocks noChangeArrowheads="1"/>
            </p:cNvSpPr>
            <p:nvPr/>
          </p:nvSpPr>
          <p:spPr bwMode="auto">
            <a:xfrm>
              <a:off x="3247114" y="6062580"/>
              <a:ext cx="906018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GB" sz="1400" dirty="0">
                  <a:latin typeface="Calibri" pitchFamily="34" charset="0"/>
                </a:rPr>
                <a:t>PSICQUIC</a:t>
              </a:r>
            </a:p>
            <a:p>
              <a:pPr algn="ctr"/>
              <a:r>
                <a:rPr lang="en-GB" sz="1400" b="1" dirty="0" smtClean="0">
                  <a:latin typeface="Calibri" pitchFamily="34" charset="0"/>
                </a:rPr>
                <a:t>Service </a:t>
              </a:r>
              <a:r>
                <a:rPr lang="en-GB" sz="1400" b="1" dirty="0">
                  <a:latin typeface="Calibri" pitchFamily="34" charset="0"/>
                </a:rPr>
                <a:t>B</a:t>
              </a:r>
            </a:p>
          </p:txBody>
        </p:sp>
        <p:sp>
          <p:nvSpPr>
            <p:cNvPr id="39" name="TextBox 662"/>
            <p:cNvSpPr txBox="1">
              <a:spLocks noChangeArrowheads="1"/>
            </p:cNvSpPr>
            <p:nvPr/>
          </p:nvSpPr>
          <p:spPr bwMode="auto">
            <a:xfrm>
              <a:off x="4383734" y="6062580"/>
              <a:ext cx="906018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GB" sz="1400" dirty="0">
                  <a:latin typeface="Calibri" pitchFamily="34" charset="0"/>
                </a:rPr>
                <a:t>PSICQUIC</a:t>
              </a:r>
            </a:p>
            <a:p>
              <a:pPr algn="ctr"/>
              <a:r>
                <a:rPr lang="en-GB" sz="1400" b="1" dirty="0" smtClean="0">
                  <a:latin typeface="Calibri" pitchFamily="34" charset="0"/>
                </a:rPr>
                <a:t>Service </a:t>
              </a:r>
              <a:r>
                <a:rPr lang="en-GB" sz="1400" b="1" dirty="0">
                  <a:latin typeface="Calibri" pitchFamily="34" charset="0"/>
                </a:rPr>
                <a:t>C</a:t>
              </a:r>
            </a:p>
          </p:txBody>
        </p:sp>
      </p:grpSp>
      <p:grpSp>
        <p:nvGrpSpPr>
          <p:cNvPr id="80" name="Shape 1031"/>
          <p:cNvGrpSpPr/>
          <p:nvPr/>
        </p:nvGrpSpPr>
        <p:grpSpPr>
          <a:xfrm>
            <a:off x="4100976" y="1844824"/>
            <a:ext cx="831064" cy="1108030"/>
            <a:chOff x="9468519" y="-3467"/>
            <a:chExt cx="3384667" cy="4512666"/>
          </a:xfrm>
        </p:grpSpPr>
        <p:grpSp>
          <p:nvGrpSpPr>
            <p:cNvPr id="81" name="Shape 1032"/>
            <p:cNvGrpSpPr/>
            <p:nvPr/>
          </p:nvGrpSpPr>
          <p:grpSpPr>
            <a:xfrm>
              <a:off x="9468519" y="-3467"/>
              <a:ext cx="3384667" cy="4512666"/>
              <a:chOff x="1115573" y="1772747"/>
              <a:chExt cx="3168571" cy="4224551"/>
            </a:xfrm>
          </p:grpSpPr>
          <p:grpSp>
            <p:nvGrpSpPr>
              <p:cNvPr id="98" name="Shape 1033"/>
              <p:cNvGrpSpPr/>
              <p:nvPr/>
            </p:nvGrpSpPr>
            <p:grpSpPr>
              <a:xfrm>
                <a:off x="1115573" y="1772747"/>
                <a:ext cx="3168571" cy="4224551"/>
                <a:chOff x="1115616" y="1772816"/>
                <a:chExt cx="1512300" cy="2016300"/>
              </a:xfrm>
            </p:grpSpPr>
            <p:sp>
              <p:nvSpPr>
                <p:cNvPr id="101" name="Shape 1034"/>
                <p:cNvSpPr/>
                <p:nvPr/>
              </p:nvSpPr>
              <p:spPr>
                <a:xfrm>
                  <a:off x="1115616" y="1772816"/>
                  <a:ext cx="1512300" cy="20163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rgbClr val="7F7F7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" name="Shape 1035"/>
                <p:cNvSpPr/>
                <p:nvPr/>
              </p:nvSpPr>
              <p:spPr>
                <a:xfrm>
                  <a:off x="1115616" y="1772816"/>
                  <a:ext cx="1512300" cy="224099"/>
                </a:xfrm>
                <a:prstGeom prst="rect">
                  <a:avLst/>
                </a:prstGeom>
                <a:solidFill>
                  <a:srgbClr val="A5A5A5"/>
                </a:solidFill>
                <a:ln w="9525" cap="flat" cmpd="sng">
                  <a:solidFill>
                    <a:srgbClr val="7F7F7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" name="Shape 1036"/>
                <p:cNvSpPr/>
                <p:nvPr/>
              </p:nvSpPr>
              <p:spPr>
                <a:xfrm>
                  <a:off x="1368636" y="1844825"/>
                  <a:ext cx="1087199" cy="72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" name="Shape 1037"/>
                <p:cNvSpPr/>
                <p:nvPr/>
              </p:nvSpPr>
              <p:spPr>
                <a:xfrm rot="5400000">
                  <a:off x="2512350" y="1844824"/>
                  <a:ext cx="72000" cy="72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9" name="Shape 1038"/>
              <p:cNvSpPr/>
              <p:nvPr/>
            </p:nvSpPr>
            <p:spPr>
              <a:xfrm>
                <a:off x="1434912" y="1924648"/>
                <a:ext cx="144000" cy="1508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Shape 1039"/>
              <p:cNvSpPr/>
              <p:nvPr/>
            </p:nvSpPr>
            <p:spPr>
              <a:xfrm>
                <a:off x="1230612" y="1925608"/>
                <a:ext cx="144000" cy="1508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" name="Shape 1040"/>
            <p:cNvGrpSpPr/>
            <p:nvPr/>
          </p:nvGrpSpPr>
          <p:grpSpPr>
            <a:xfrm>
              <a:off x="9756575" y="836711"/>
              <a:ext cx="2808300" cy="3384300"/>
              <a:chOff x="4283967" y="2564903"/>
              <a:chExt cx="2808300" cy="3384300"/>
            </a:xfrm>
          </p:grpSpPr>
          <p:sp>
            <p:nvSpPr>
              <p:cNvPr id="83" name="Shape 1041"/>
              <p:cNvSpPr/>
              <p:nvPr/>
            </p:nvSpPr>
            <p:spPr>
              <a:xfrm>
                <a:off x="4283967" y="2564903"/>
                <a:ext cx="2808300" cy="33843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BFBFB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Shape 1042"/>
              <p:cNvSpPr/>
              <p:nvPr/>
            </p:nvSpPr>
            <p:spPr>
              <a:xfrm>
                <a:off x="4499992" y="2780927"/>
                <a:ext cx="23763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Shape 1044"/>
              <p:cNvSpPr/>
              <p:nvPr/>
            </p:nvSpPr>
            <p:spPr>
              <a:xfrm>
                <a:off x="4499992" y="3212975"/>
                <a:ext cx="23763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Shape 1046"/>
              <p:cNvSpPr/>
              <p:nvPr/>
            </p:nvSpPr>
            <p:spPr>
              <a:xfrm>
                <a:off x="4499992" y="3645023"/>
                <a:ext cx="23763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Shape 1048"/>
              <p:cNvSpPr/>
              <p:nvPr/>
            </p:nvSpPr>
            <p:spPr>
              <a:xfrm>
                <a:off x="4499992" y="4077071"/>
                <a:ext cx="23763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Shape 1050"/>
              <p:cNvSpPr/>
              <p:nvPr/>
            </p:nvSpPr>
            <p:spPr>
              <a:xfrm>
                <a:off x="4499992" y="4509119"/>
                <a:ext cx="23763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Shape 1052"/>
              <p:cNvSpPr/>
              <p:nvPr/>
            </p:nvSpPr>
            <p:spPr>
              <a:xfrm>
                <a:off x="4499992" y="4509119"/>
                <a:ext cx="23763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Shape 1054"/>
              <p:cNvSpPr/>
              <p:nvPr/>
            </p:nvSpPr>
            <p:spPr>
              <a:xfrm>
                <a:off x="4499992" y="4941167"/>
                <a:ext cx="23763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1" name="Shape 1056"/>
              <p:cNvGrpSpPr/>
              <p:nvPr/>
            </p:nvGrpSpPr>
            <p:grpSpPr>
              <a:xfrm>
                <a:off x="5580111" y="5517231"/>
                <a:ext cx="1264588" cy="165257"/>
                <a:chOff x="5637850" y="1626750"/>
                <a:chExt cx="1264588" cy="165257"/>
              </a:xfrm>
            </p:grpSpPr>
            <p:sp>
              <p:nvSpPr>
                <p:cNvPr id="92" name="Shape 1057"/>
                <p:cNvSpPr/>
                <p:nvPr/>
              </p:nvSpPr>
              <p:spPr>
                <a:xfrm rot="5400000">
                  <a:off x="6741338" y="1626750"/>
                  <a:ext cx="161100" cy="1611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" name="Shape 1058"/>
                <p:cNvSpPr/>
                <p:nvPr/>
              </p:nvSpPr>
              <p:spPr>
                <a:xfrm>
                  <a:off x="6518421" y="1627774"/>
                  <a:ext cx="153900" cy="161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" name="Shape 1059"/>
                <p:cNvSpPr/>
                <p:nvPr/>
              </p:nvSpPr>
              <p:spPr>
                <a:xfrm>
                  <a:off x="6300192" y="1628800"/>
                  <a:ext cx="153900" cy="161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" name="Shape 1060"/>
                <p:cNvSpPr/>
                <p:nvPr/>
              </p:nvSpPr>
              <p:spPr>
                <a:xfrm rot="-5400000">
                  <a:off x="5637850" y="1630908"/>
                  <a:ext cx="161100" cy="1611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" name="Shape 1061"/>
                <p:cNvSpPr/>
                <p:nvPr/>
              </p:nvSpPr>
              <p:spPr>
                <a:xfrm rot="10800000">
                  <a:off x="5867967" y="1629884"/>
                  <a:ext cx="153900" cy="161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" name="Shape 1062"/>
                <p:cNvSpPr/>
                <p:nvPr/>
              </p:nvSpPr>
              <p:spPr>
                <a:xfrm rot="10800000">
                  <a:off x="6086196" y="1628858"/>
                  <a:ext cx="153900" cy="161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pic>
        <p:nvPicPr>
          <p:cNvPr id="105" name="Picture 429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14202" y="4221060"/>
            <a:ext cx="910898" cy="910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" name="TextBox 493"/>
          <p:cNvSpPr txBox="1">
            <a:spLocks noChangeArrowheads="1"/>
          </p:cNvSpPr>
          <p:nvPr/>
        </p:nvSpPr>
        <p:spPr bwMode="auto">
          <a:xfrm>
            <a:off x="3927914" y="3789040"/>
            <a:ext cx="1134758" cy="609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5F5F5F"/>
                </a:solidFill>
                <a:latin typeface="Calibri" pitchFamily="34" charset="0"/>
              </a:rPr>
              <a:t>MIQL</a:t>
            </a:r>
          </a:p>
        </p:txBody>
      </p:sp>
      <p:grpSp>
        <p:nvGrpSpPr>
          <p:cNvPr id="243" name="Group 242"/>
          <p:cNvGrpSpPr/>
          <p:nvPr/>
        </p:nvGrpSpPr>
        <p:grpSpPr>
          <a:xfrm>
            <a:off x="1040680" y="4193258"/>
            <a:ext cx="1731120" cy="1539998"/>
            <a:chOff x="1223933" y="4273424"/>
            <a:chExt cx="1731120" cy="1539998"/>
          </a:xfrm>
        </p:grpSpPr>
        <p:grpSp>
          <p:nvGrpSpPr>
            <p:cNvPr id="215" name="Shape 1032"/>
            <p:cNvGrpSpPr/>
            <p:nvPr/>
          </p:nvGrpSpPr>
          <p:grpSpPr>
            <a:xfrm>
              <a:off x="1223933" y="4273424"/>
              <a:ext cx="1731120" cy="1539998"/>
              <a:chOff x="1115573" y="1772747"/>
              <a:chExt cx="3168571" cy="4224551"/>
            </a:xfrm>
          </p:grpSpPr>
          <p:grpSp>
            <p:nvGrpSpPr>
              <p:cNvPr id="216" name="Shape 1033"/>
              <p:cNvGrpSpPr/>
              <p:nvPr/>
            </p:nvGrpSpPr>
            <p:grpSpPr>
              <a:xfrm>
                <a:off x="1115573" y="1772747"/>
                <a:ext cx="3168571" cy="4224551"/>
                <a:chOff x="1115616" y="1772816"/>
                <a:chExt cx="1512300" cy="2016300"/>
              </a:xfrm>
            </p:grpSpPr>
            <p:sp>
              <p:nvSpPr>
                <p:cNvPr id="219" name="Shape 1034"/>
                <p:cNvSpPr/>
                <p:nvPr/>
              </p:nvSpPr>
              <p:spPr>
                <a:xfrm>
                  <a:off x="1115616" y="1772816"/>
                  <a:ext cx="1512300" cy="20163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rgbClr val="7F7F7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" name="Shape 1035"/>
                <p:cNvSpPr/>
                <p:nvPr/>
              </p:nvSpPr>
              <p:spPr>
                <a:xfrm>
                  <a:off x="1115616" y="1772816"/>
                  <a:ext cx="1512300" cy="224099"/>
                </a:xfrm>
                <a:prstGeom prst="rect">
                  <a:avLst/>
                </a:prstGeom>
                <a:solidFill>
                  <a:srgbClr val="A5A5A5"/>
                </a:solidFill>
                <a:ln w="9525" cap="flat" cmpd="sng">
                  <a:solidFill>
                    <a:srgbClr val="7F7F7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" name="Shape 1036"/>
                <p:cNvSpPr/>
                <p:nvPr/>
              </p:nvSpPr>
              <p:spPr>
                <a:xfrm>
                  <a:off x="1368636" y="1844825"/>
                  <a:ext cx="1087199" cy="72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" name="Shape 1037"/>
                <p:cNvSpPr/>
                <p:nvPr/>
              </p:nvSpPr>
              <p:spPr>
                <a:xfrm rot="5400000">
                  <a:off x="2512350" y="1844824"/>
                  <a:ext cx="72000" cy="72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17" name="Shape 1038"/>
              <p:cNvSpPr/>
              <p:nvPr/>
            </p:nvSpPr>
            <p:spPr>
              <a:xfrm>
                <a:off x="1434912" y="1924648"/>
                <a:ext cx="144000" cy="1508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Shape 1039"/>
              <p:cNvSpPr/>
              <p:nvPr/>
            </p:nvSpPr>
            <p:spPr>
              <a:xfrm>
                <a:off x="1230612" y="1925608"/>
                <a:ext cx="144000" cy="1508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3" name="Group 155"/>
            <p:cNvGrpSpPr>
              <a:grpSpLocks/>
            </p:cNvGrpSpPr>
            <p:nvPr/>
          </p:nvGrpSpPr>
          <p:grpSpPr bwMode="auto">
            <a:xfrm>
              <a:off x="1505501" y="4552194"/>
              <a:ext cx="1156419" cy="1163556"/>
              <a:chOff x="2609" y="1075"/>
              <a:chExt cx="514" cy="514"/>
            </a:xfrm>
          </p:grpSpPr>
          <p:sp>
            <p:nvSpPr>
              <p:cNvPr id="224" name="Oval 72"/>
              <p:cNvSpPr>
                <a:spLocks noChangeArrowheads="1"/>
              </p:cNvSpPr>
              <p:nvPr/>
            </p:nvSpPr>
            <p:spPr bwMode="auto">
              <a:xfrm>
                <a:off x="2609" y="1075"/>
                <a:ext cx="514" cy="514"/>
              </a:xfrm>
              <a:prstGeom prst="ellipse">
                <a:avLst/>
              </a:prstGeom>
              <a:solidFill>
                <a:schemeClr val="bg1"/>
              </a:solidFill>
              <a:ln w="3492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 pitchFamily="34" charset="0"/>
                </a:endParaRPr>
              </a:p>
            </p:txBody>
          </p:sp>
          <p:grpSp>
            <p:nvGrpSpPr>
              <p:cNvPr id="225" name="Group 73"/>
              <p:cNvGrpSpPr>
                <a:grpSpLocks/>
              </p:cNvGrpSpPr>
              <p:nvPr/>
            </p:nvGrpSpPr>
            <p:grpSpPr bwMode="auto">
              <a:xfrm>
                <a:off x="2707" y="1182"/>
                <a:ext cx="329" cy="286"/>
                <a:chOff x="528" y="1968"/>
                <a:chExt cx="720" cy="624"/>
              </a:xfrm>
            </p:grpSpPr>
            <p:sp>
              <p:nvSpPr>
                <p:cNvPr id="226" name="Oval 74"/>
                <p:cNvSpPr>
                  <a:spLocks noChangeArrowheads="1"/>
                </p:cNvSpPr>
                <p:nvPr/>
              </p:nvSpPr>
              <p:spPr bwMode="auto">
                <a:xfrm>
                  <a:off x="528" y="2112"/>
                  <a:ext cx="96" cy="9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8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pitchFamily="34" charset="0"/>
                  </a:endParaRPr>
                </a:p>
              </p:txBody>
            </p:sp>
            <p:sp>
              <p:nvSpPr>
                <p:cNvPr id="227" name="Oval 75"/>
                <p:cNvSpPr>
                  <a:spLocks noChangeArrowheads="1"/>
                </p:cNvSpPr>
                <p:nvPr/>
              </p:nvSpPr>
              <p:spPr bwMode="auto">
                <a:xfrm>
                  <a:off x="912" y="2112"/>
                  <a:ext cx="96" cy="9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8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pitchFamily="34" charset="0"/>
                  </a:endParaRPr>
                </a:p>
              </p:txBody>
            </p:sp>
            <p:sp>
              <p:nvSpPr>
                <p:cNvPr id="228" name="Oval 76"/>
                <p:cNvSpPr>
                  <a:spLocks noChangeArrowheads="1"/>
                </p:cNvSpPr>
                <p:nvPr/>
              </p:nvSpPr>
              <p:spPr bwMode="auto">
                <a:xfrm>
                  <a:off x="720" y="1968"/>
                  <a:ext cx="96" cy="9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8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pitchFamily="34" charset="0"/>
                  </a:endParaRPr>
                </a:p>
              </p:txBody>
            </p:sp>
            <p:sp>
              <p:nvSpPr>
                <p:cNvPr id="229" name="Oval 77"/>
                <p:cNvSpPr>
                  <a:spLocks noChangeArrowheads="1"/>
                </p:cNvSpPr>
                <p:nvPr/>
              </p:nvSpPr>
              <p:spPr bwMode="auto">
                <a:xfrm>
                  <a:off x="720" y="2448"/>
                  <a:ext cx="96" cy="9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8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pitchFamily="34" charset="0"/>
                  </a:endParaRPr>
                </a:p>
              </p:txBody>
            </p:sp>
            <p:sp>
              <p:nvSpPr>
                <p:cNvPr id="230" name="Oval 78"/>
                <p:cNvSpPr>
                  <a:spLocks noChangeArrowheads="1"/>
                </p:cNvSpPr>
                <p:nvPr/>
              </p:nvSpPr>
              <p:spPr bwMode="auto">
                <a:xfrm>
                  <a:off x="528" y="2304"/>
                  <a:ext cx="96" cy="9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8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pitchFamily="34" charset="0"/>
                  </a:endParaRPr>
                </a:p>
              </p:txBody>
            </p:sp>
            <p:sp>
              <p:nvSpPr>
                <p:cNvPr id="231" name="Oval 79"/>
                <p:cNvSpPr>
                  <a:spLocks noChangeArrowheads="1"/>
                </p:cNvSpPr>
                <p:nvPr/>
              </p:nvSpPr>
              <p:spPr bwMode="auto">
                <a:xfrm>
                  <a:off x="912" y="2304"/>
                  <a:ext cx="96" cy="9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8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pitchFamily="34" charset="0"/>
                  </a:endParaRPr>
                </a:p>
              </p:txBody>
            </p:sp>
            <p:sp>
              <p:nvSpPr>
                <p:cNvPr id="232" name="Oval 80"/>
                <p:cNvSpPr>
                  <a:spLocks noChangeArrowheads="1"/>
                </p:cNvSpPr>
                <p:nvPr/>
              </p:nvSpPr>
              <p:spPr bwMode="auto">
                <a:xfrm>
                  <a:off x="1152" y="2304"/>
                  <a:ext cx="96" cy="9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8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pitchFamily="34" charset="0"/>
                  </a:endParaRPr>
                </a:p>
              </p:txBody>
            </p:sp>
            <p:sp>
              <p:nvSpPr>
                <p:cNvPr id="233" name="Oval 81"/>
                <p:cNvSpPr>
                  <a:spLocks noChangeArrowheads="1"/>
                </p:cNvSpPr>
                <p:nvPr/>
              </p:nvSpPr>
              <p:spPr bwMode="auto">
                <a:xfrm>
                  <a:off x="1056" y="2496"/>
                  <a:ext cx="96" cy="9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8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pitchFamily="34" charset="0"/>
                  </a:endParaRPr>
                </a:p>
              </p:txBody>
            </p:sp>
            <p:cxnSp>
              <p:nvCxnSpPr>
                <p:cNvPr id="234" name="AutoShape 82"/>
                <p:cNvCxnSpPr>
                  <a:cxnSpLocks noChangeShapeType="1"/>
                </p:cNvCxnSpPr>
                <p:nvPr/>
              </p:nvCxnSpPr>
              <p:spPr bwMode="auto">
                <a:xfrm flipV="1">
                  <a:off x="610" y="2050"/>
                  <a:ext cx="124" cy="76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235" name="AutoShape 83"/>
                <p:cNvCxnSpPr>
                  <a:cxnSpLocks noChangeShapeType="1"/>
                </p:cNvCxnSpPr>
                <p:nvPr/>
              </p:nvCxnSpPr>
              <p:spPr bwMode="auto">
                <a:xfrm>
                  <a:off x="802" y="2050"/>
                  <a:ext cx="124" cy="76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236" name="AutoShape 84"/>
                <p:cNvCxnSpPr>
                  <a:cxnSpLocks noChangeShapeType="1"/>
                </p:cNvCxnSpPr>
                <p:nvPr/>
              </p:nvCxnSpPr>
              <p:spPr bwMode="auto">
                <a:xfrm>
                  <a:off x="960" y="2208"/>
                  <a:ext cx="0" cy="96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237" name="AutoShape 85"/>
                <p:cNvCxnSpPr>
                  <a:cxnSpLocks noChangeShapeType="1"/>
                </p:cNvCxnSpPr>
                <p:nvPr/>
              </p:nvCxnSpPr>
              <p:spPr bwMode="auto">
                <a:xfrm>
                  <a:off x="1008" y="2352"/>
                  <a:ext cx="144" cy="0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238" name="AutoShape 86"/>
                <p:cNvCxnSpPr>
                  <a:cxnSpLocks noChangeShapeType="1"/>
                </p:cNvCxnSpPr>
                <p:nvPr/>
              </p:nvCxnSpPr>
              <p:spPr bwMode="auto">
                <a:xfrm>
                  <a:off x="576" y="2208"/>
                  <a:ext cx="0" cy="96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239" name="AutoShape 87"/>
                <p:cNvCxnSpPr>
                  <a:cxnSpLocks noChangeShapeType="1"/>
                </p:cNvCxnSpPr>
                <p:nvPr/>
              </p:nvCxnSpPr>
              <p:spPr bwMode="auto">
                <a:xfrm>
                  <a:off x="610" y="2386"/>
                  <a:ext cx="124" cy="76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240" name="AutoShape 88"/>
                <p:cNvCxnSpPr>
                  <a:cxnSpLocks noChangeShapeType="1"/>
                </p:cNvCxnSpPr>
                <p:nvPr/>
              </p:nvCxnSpPr>
              <p:spPr bwMode="auto">
                <a:xfrm flipV="1">
                  <a:off x="802" y="2386"/>
                  <a:ext cx="124" cy="76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241" name="AutoShape 89"/>
                <p:cNvCxnSpPr>
                  <a:cxnSpLocks noChangeShapeType="1"/>
                </p:cNvCxnSpPr>
                <p:nvPr/>
              </p:nvCxnSpPr>
              <p:spPr bwMode="auto">
                <a:xfrm>
                  <a:off x="994" y="2386"/>
                  <a:ext cx="76" cy="124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242" name="AutoShape 90"/>
                <p:cNvCxnSpPr>
                  <a:cxnSpLocks noChangeShapeType="1"/>
                </p:cNvCxnSpPr>
                <p:nvPr/>
              </p:nvCxnSpPr>
              <p:spPr bwMode="auto">
                <a:xfrm>
                  <a:off x="630" y="2185"/>
                  <a:ext cx="302" cy="158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</p:grpSp>
        </p:grpSp>
      </p:grpSp>
      <p:grpSp>
        <p:nvGrpSpPr>
          <p:cNvPr id="256" name="Shape 1093"/>
          <p:cNvGrpSpPr/>
          <p:nvPr/>
        </p:nvGrpSpPr>
        <p:grpSpPr>
          <a:xfrm>
            <a:off x="419499" y="4648734"/>
            <a:ext cx="351777" cy="712467"/>
            <a:chOff x="5220071" y="1898721"/>
            <a:chExt cx="719999" cy="1458238"/>
          </a:xfrm>
        </p:grpSpPr>
        <p:sp>
          <p:nvSpPr>
            <p:cNvPr id="257" name="Shape 1094"/>
            <p:cNvSpPr/>
            <p:nvPr/>
          </p:nvSpPr>
          <p:spPr>
            <a:xfrm>
              <a:off x="5220071" y="1898721"/>
              <a:ext cx="719999" cy="720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8" name="Shape 1095"/>
            <p:cNvCxnSpPr/>
            <p:nvPr/>
          </p:nvCxnSpPr>
          <p:spPr>
            <a:xfrm>
              <a:off x="5580071" y="2564824"/>
              <a:ext cx="0" cy="504300"/>
            </a:xfrm>
            <a:prstGeom prst="straightConnector1">
              <a:avLst/>
            </a:prstGeom>
            <a:noFill/>
            <a:ln w="952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9" name="Shape 1096"/>
            <p:cNvCxnSpPr/>
            <p:nvPr/>
          </p:nvCxnSpPr>
          <p:spPr>
            <a:xfrm flipH="1">
              <a:off x="5292112" y="3068959"/>
              <a:ext cx="288000" cy="288000"/>
            </a:xfrm>
            <a:prstGeom prst="straightConnector1">
              <a:avLst/>
            </a:prstGeom>
            <a:noFill/>
            <a:ln w="952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" name="Shape 1097"/>
            <p:cNvCxnSpPr/>
            <p:nvPr/>
          </p:nvCxnSpPr>
          <p:spPr>
            <a:xfrm>
              <a:off x="5580112" y="3068959"/>
              <a:ext cx="288000" cy="288000"/>
            </a:xfrm>
            <a:prstGeom prst="straightConnector1">
              <a:avLst/>
            </a:prstGeom>
            <a:noFill/>
            <a:ln w="952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" name="Shape 1098"/>
            <p:cNvCxnSpPr/>
            <p:nvPr/>
          </p:nvCxnSpPr>
          <p:spPr>
            <a:xfrm>
              <a:off x="5322685" y="2780927"/>
              <a:ext cx="503999" cy="0"/>
            </a:xfrm>
            <a:prstGeom prst="straightConnector1">
              <a:avLst/>
            </a:prstGeom>
            <a:noFill/>
            <a:ln w="952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24822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asted-imag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1371" y="4323758"/>
            <a:ext cx="376826" cy="93768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Beacons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2946850" y="4876720"/>
            <a:ext cx="2755386" cy="489171"/>
          </a:xfrm>
          <a:prstGeom prst="rightArrow">
            <a:avLst/>
          </a:prstGeom>
          <a:gradFill>
            <a:gsLst>
              <a:gs pos="0">
                <a:schemeClr val="bg1">
                  <a:alpha val="0"/>
                </a:schemeClr>
              </a:gs>
              <a:gs pos="9000">
                <a:schemeClr val="tx1">
                  <a:lumMod val="65000"/>
                  <a:lumOff val="35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ight Arrow 12"/>
          <p:cNvSpPr/>
          <p:nvPr/>
        </p:nvSpPr>
        <p:spPr>
          <a:xfrm rot="18900000">
            <a:off x="1642951" y="3449966"/>
            <a:ext cx="2755386" cy="489171"/>
          </a:xfrm>
          <a:prstGeom prst="rightArrow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000">
                <a:schemeClr val="tx1">
                  <a:lumMod val="65000"/>
                  <a:lumOff val="35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Right Arrow 13"/>
          <p:cNvSpPr/>
          <p:nvPr/>
        </p:nvSpPr>
        <p:spPr>
          <a:xfrm rot="13500000">
            <a:off x="4623095" y="3449967"/>
            <a:ext cx="2755387" cy="489171"/>
          </a:xfrm>
          <a:prstGeom prst="rightArrow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000">
                <a:schemeClr val="tx1">
                  <a:lumMod val="65000"/>
                  <a:lumOff val="35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TextBox 14"/>
          <p:cNvSpPr txBox="1"/>
          <p:nvPr/>
        </p:nvSpPr>
        <p:spPr>
          <a:xfrm>
            <a:off x="2286169" y="3154068"/>
            <a:ext cx="719992" cy="419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/>
              <a:t>Find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89132" y="3154068"/>
            <a:ext cx="1039971" cy="419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/>
              <a:t>Publish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46075" y="5315285"/>
            <a:ext cx="915893" cy="419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 smtClean="0"/>
              <a:t>Query</a:t>
            </a:r>
            <a:endParaRPr lang="en-US" sz="20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1288053" y="5678575"/>
            <a:ext cx="1202041" cy="5701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97200"/>
                </a:solidFill>
              </a:rPr>
              <a:t>Client</a:t>
            </a:r>
            <a:endParaRPr lang="en-US" dirty="0">
              <a:solidFill>
                <a:srgbClr val="E972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691056" y="1340768"/>
            <a:ext cx="1623708" cy="5701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97200"/>
                </a:solidFill>
              </a:rPr>
              <a:t>Registry</a:t>
            </a:r>
            <a:endParaRPr lang="en-US" dirty="0">
              <a:solidFill>
                <a:srgbClr val="E972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22306" y="5732813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97200"/>
                </a:solidFill>
              </a:rPr>
              <a:t>Servers</a:t>
            </a:r>
            <a:endParaRPr lang="en-US" dirty="0">
              <a:solidFill>
                <a:srgbClr val="E972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86305" y="3456095"/>
            <a:ext cx="1772180" cy="5701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E97200"/>
                </a:solidFill>
              </a:rPr>
              <a:t>Standard</a:t>
            </a:r>
            <a:endParaRPr lang="en-US" i="1" dirty="0">
              <a:solidFill>
                <a:srgbClr val="E97200"/>
              </a:solidFill>
            </a:endParaRPr>
          </a:p>
        </p:txBody>
      </p:sp>
      <p:sp>
        <p:nvSpPr>
          <p:cNvPr id="37" name="TextBox 658"/>
          <p:cNvSpPr txBox="1">
            <a:spLocks noChangeArrowheads="1"/>
          </p:cNvSpPr>
          <p:nvPr/>
        </p:nvSpPr>
        <p:spPr bwMode="auto">
          <a:xfrm>
            <a:off x="5805971" y="5206436"/>
            <a:ext cx="87556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GB" sz="1400" dirty="0" smtClean="0">
                <a:latin typeface="Calibri" pitchFamily="34" charset="0"/>
              </a:rPr>
              <a:t>BEACON</a:t>
            </a:r>
            <a:endParaRPr lang="en-GB" sz="1400" dirty="0">
              <a:latin typeface="Calibri" pitchFamily="34" charset="0"/>
            </a:endParaRPr>
          </a:p>
          <a:p>
            <a:pPr algn="ctr"/>
            <a:r>
              <a:rPr lang="en-GB" sz="1400" b="1" dirty="0" smtClean="0">
                <a:latin typeface="Calibri" pitchFamily="34" charset="0"/>
              </a:rPr>
              <a:t>Service </a:t>
            </a:r>
            <a:r>
              <a:rPr lang="en-GB" sz="1400" b="1" dirty="0">
                <a:latin typeface="Calibri" pitchFamily="34" charset="0"/>
              </a:rPr>
              <a:t>A</a:t>
            </a:r>
          </a:p>
        </p:txBody>
      </p:sp>
      <p:sp>
        <p:nvSpPr>
          <p:cNvPr id="38" name="TextBox 659"/>
          <p:cNvSpPr txBox="1">
            <a:spLocks noChangeArrowheads="1"/>
          </p:cNvSpPr>
          <p:nvPr/>
        </p:nvSpPr>
        <p:spPr bwMode="auto">
          <a:xfrm>
            <a:off x="6968535" y="5206436"/>
            <a:ext cx="86094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GB" sz="1400" dirty="0" smtClean="0">
                <a:latin typeface="Calibri" pitchFamily="34" charset="0"/>
              </a:rPr>
              <a:t>BEACON</a:t>
            </a:r>
            <a:endParaRPr lang="en-GB" sz="1400" dirty="0">
              <a:latin typeface="Calibri" pitchFamily="34" charset="0"/>
            </a:endParaRPr>
          </a:p>
          <a:p>
            <a:pPr algn="ctr"/>
            <a:r>
              <a:rPr lang="en-GB" sz="1400" b="1" dirty="0" smtClean="0">
                <a:latin typeface="Calibri" pitchFamily="34" charset="0"/>
              </a:rPr>
              <a:t>Service </a:t>
            </a:r>
            <a:r>
              <a:rPr lang="en-GB" sz="1400" b="1" dirty="0">
                <a:latin typeface="Calibri" pitchFamily="34" charset="0"/>
              </a:rPr>
              <a:t>B</a:t>
            </a:r>
          </a:p>
        </p:txBody>
      </p:sp>
      <p:sp>
        <p:nvSpPr>
          <p:cNvPr id="39" name="TextBox 662"/>
          <p:cNvSpPr txBox="1">
            <a:spLocks noChangeArrowheads="1"/>
          </p:cNvSpPr>
          <p:nvPr/>
        </p:nvSpPr>
        <p:spPr bwMode="auto">
          <a:xfrm>
            <a:off x="8108361" y="5206436"/>
            <a:ext cx="8545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GB" sz="1400" dirty="0" smtClean="0">
                <a:latin typeface="Calibri" pitchFamily="34" charset="0"/>
              </a:rPr>
              <a:t>BEACON</a:t>
            </a:r>
            <a:endParaRPr lang="en-GB" sz="1400" dirty="0">
              <a:latin typeface="Calibri" pitchFamily="34" charset="0"/>
            </a:endParaRPr>
          </a:p>
          <a:p>
            <a:pPr algn="ctr"/>
            <a:r>
              <a:rPr lang="en-GB" sz="1400" b="1" dirty="0" smtClean="0">
                <a:latin typeface="Calibri" pitchFamily="34" charset="0"/>
              </a:rPr>
              <a:t>Service </a:t>
            </a:r>
            <a:r>
              <a:rPr lang="en-GB" sz="1400" b="1" dirty="0">
                <a:latin typeface="Calibri" pitchFamily="34" charset="0"/>
              </a:rPr>
              <a:t>C</a:t>
            </a:r>
          </a:p>
        </p:txBody>
      </p:sp>
      <p:grpSp>
        <p:nvGrpSpPr>
          <p:cNvPr id="80" name="Shape 1031"/>
          <p:cNvGrpSpPr/>
          <p:nvPr/>
        </p:nvGrpSpPr>
        <p:grpSpPr>
          <a:xfrm>
            <a:off x="4100976" y="1844824"/>
            <a:ext cx="831064" cy="1108030"/>
            <a:chOff x="9468519" y="-3467"/>
            <a:chExt cx="3384667" cy="4512666"/>
          </a:xfrm>
        </p:grpSpPr>
        <p:grpSp>
          <p:nvGrpSpPr>
            <p:cNvPr id="81" name="Shape 1032"/>
            <p:cNvGrpSpPr/>
            <p:nvPr/>
          </p:nvGrpSpPr>
          <p:grpSpPr>
            <a:xfrm>
              <a:off x="9468519" y="-3467"/>
              <a:ext cx="3384667" cy="4512666"/>
              <a:chOff x="1115573" y="1772747"/>
              <a:chExt cx="3168571" cy="4224551"/>
            </a:xfrm>
          </p:grpSpPr>
          <p:grpSp>
            <p:nvGrpSpPr>
              <p:cNvPr id="98" name="Shape 1033"/>
              <p:cNvGrpSpPr/>
              <p:nvPr/>
            </p:nvGrpSpPr>
            <p:grpSpPr>
              <a:xfrm>
                <a:off x="1115573" y="1772747"/>
                <a:ext cx="3168571" cy="4224551"/>
                <a:chOff x="1115616" y="1772816"/>
                <a:chExt cx="1512300" cy="2016300"/>
              </a:xfrm>
            </p:grpSpPr>
            <p:sp>
              <p:nvSpPr>
                <p:cNvPr id="101" name="Shape 1034"/>
                <p:cNvSpPr/>
                <p:nvPr/>
              </p:nvSpPr>
              <p:spPr>
                <a:xfrm>
                  <a:off x="1115616" y="1772816"/>
                  <a:ext cx="1512300" cy="20163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rgbClr val="7F7F7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" name="Shape 1035"/>
                <p:cNvSpPr/>
                <p:nvPr/>
              </p:nvSpPr>
              <p:spPr>
                <a:xfrm>
                  <a:off x="1115616" y="1772816"/>
                  <a:ext cx="1512300" cy="224099"/>
                </a:xfrm>
                <a:prstGeom prst="rect">
                  <a:avLst/>
                </a:prstGeom>
                <a:solidFill>
                  <a:srgbClr val="A5A5A5"/>
                </a:solidFill>
                <a:ln w="9525" cap="flat" cmpd="sng">
                  <a:solidFill>
                    <a:srgbClr val="7F7F7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" name="Shape 1036"/>
                <p:cNvSpPr/>
                <p:nvPr/>
              </p:nvSpPr>
              <p:spPr>
                <a:xfrm>
                  <a:off x="1368636" y="1844825"/>
                  <a:ext cx="1087199" cy="72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" name="Shape 1037"/>
                <p:cNvSpPr/>
                <p:nvPr/>
              </p:nvSpPr>
              <p:spPr>
                <a:xfrm rot="5400000">
                  <a:off x="2512350" y="1844824"/>
                  <a:ext cx="72000" cy="72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9" name="Shape 1038"/>
              <p:cNvSpPr/>
              <p:nvPr/>
            </p:nvSpPr>
            <p:spPr>
              <a:xfrm>
                <a:off x="1434912" y="1924648"/>
                <a:ext cx="144000" cy="1508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Shape 1039"/>
              <p:cNvSpPr/>
              <p:nvPr/>
            </p:nvSpPr>
            <p:spPr>
              <a:xfrm>
                <a:off x="1230612" y="1925608"/>
                <a:ext cx="144000" cy="1508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" name="Shape 1040"/>
            <p:cNvGrpSpPr/>
            <p:nvPr/>
          </p:nvGrpSpPr>
          <p:grpSpPr>
            <a:xfrm>
              <a:off x="9756575" y="836711"/>
              <a:ext cx="2808300" cy="3384300"/>
              <a:chOff x="4283967" y="2564903"/>
              <a:chExt cx="2808300" cy="3384300"/>
            </a:xfrm>
          </p:grpSpPr>
          <p:sp>
            <p:nvSpPr>
              <p:cNvPr id="83" name="Shape 1041"/>
              <p:cNvSpPr/>
              <p:nvPr/>
            </p:nvSpPr>
            <p:spPr>
              <a:xfrm>
                <a:off x="4283967" y="2564903"/>
                <a:ext cx="2808300" cy="33843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BFBFB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Shape 1042"/>
              <p:cNvSpPr/>
              <p:nvPr/>
            </p:nvSpPr>
            <p:spPr>
              <a:xfrm>
                <a:off x="4499992" y="2780927"/>
                <a:ext cx="23763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Shape 1044"/>
              <p:cNvSpPr/>
              <p:nvPr/>
            </p:nvSpPr>
            <p:spPr>
              <a:xfrm>
                <a:off x="4499992" y="3212975"/>
                <a:ext cx="23763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Shape 1046"/>
              <p:cNvSpPr/>
              <p:nvPr/>
            </p:nvSpPr>
            <p:spPr>
              <a:xfrm>
                <a:off x="4499992" y="3645023"/>
                <a:ext cx="23763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Shape 1048"/>
              <p:cNvSpPr/>
              <p:nvPr/>
            </p:nvSpPr>
            <p:spPr>
              <a:xfrm>
                <a:off x="4499992" y="4077071"/>
                <a:ext cx="23763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Shape 1050"/>
              <p:cNvSpPr/>
              <p:nvPr/>
            </p:nvSpPr>
            <p:spPr>
              <a:xfrm>
                <a:off x="4499992" y="4509119"/>
                <a:ext cx="23763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Shape 1052"/>
              <p:cNvSpPr/>
              <p:nvPr/>
            </p:nvSpPr>
            <p:spPr>
              <a:xfrm>
                <a:off x="4499992" y="4509119"/>
                <a:ext cx="23763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Shape 1054"/>
              <p:cNvSpPr/>
              <p:nvPr/>
            </p:nvSpPr>
            <p:spPr>
              <a:xfrm>
                <a:off x="4499992" y="4941167"/>
                <a:ext cx="23763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1" name="Shape 1056"/>
              <p:cNvGrpSpPr/>
              <p:nvPr/>
            </p:nvGrpSpPr>
            <p:grpSpPr>
              <a:xfrm>
                <a:off x="5580111" y="5517231"/>
                <a:ext cx="1264588" cy="165257"/>
                <a:chOff x="5637850" y="1626750"/>
                <a:chExt cx="1264588" cy="165257"/>
              </a:xfrm>
            </p:grpSpPr>
            <p:sp>
              <p:nvSpPr>
                <p:cNvPr id="92" name="Shape 1057"/>
                <p:cNvSpPr/>
                <p:nvPr/>
              </p:nvSpPr>
              <p:spPr>
                <a:xfrm rot="5400000">
                  <a:off x="6741338" y="1626750"/>
                  <a:ext cx="161100" cy="1611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" name="Shape 1058"/>
                <p:cNvSpPr/>
                <p:nvPr/>
              </p:nvSpPr>
              <p:spPr>
                <a:xfrm>
                  <a:off x="6518421" y="1627774"/>
                  <a:ext cx="153900" cy="161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" name="Shape 1059"/>
                <p:cNvSpPr/>
                <p:nvPr/>
              </p:nvSpPr>
              <p:spPr>
                <a:xfrm>
                  <a:off x="6300192" y="1628800"/>
                  <a:ext cx="153900" cy="161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" name="Shape 1060"/>
                <p:cNvSpPr/>
                <p:nvPr/>
              </p:nvSpPr>
              <p:spPr>
                <a:xfrm rot="-5400000">
                  <a:off x="5637850" y="1630908"/>
                  <a:ext cx="161100" cy="1611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" name="Shape 1061"/>
                <p:cNvSpPr/>
                <p:nvPr/>
              </p:nvSpPr>
              <p:spPr>
                <a:xfrm rot="10800000">
                  <a:off x="5867967" y="1629884"/>
                  <a:ext cx="153900" cy="161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" name="Shape 1062"/>
                <p:cNvSpPr/>
                <p:nvPr/>
              </p:nvSpPr>
              <p:spPr>
                <a:xfrm rot="10800000">
                  <a:off x="6086196" y="1628858"/>
                  <a:ext cx="153900" cy="161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pic>
        <p:nvPicPr>
          <p:cNvPr id="105" name="Picture 429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14202" y="4221060"/>
            <a:ext cx="910898" cy="910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" name="TextBox 493"/>
          <p:cNvSpPr txBox="1">
            <a:spLocks noChangeArrowheads="1"/>
          </p:cNvSpPr>
          <p:nvPr/>
        </p:nvSpPr>
        <p:spPr bwMode="auto">
          <a:xfrm>
            <a:off x="3565810" y="3789040"/>
            <a:ext cx="185897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GB" sz="2400" dirty="0" smtClean="0">
                <a:solidFill>
                  <a:srgbClr val="5F5F5F"/>
                </a:solidFill>
                <a:latin typeface="Calibri" pitchFamily="34" charset="0"/>
              </a:rPr>
              <a:t>Beacons spec</a:t>
            </a:r>
            <a:endParaRPr lang="en-GB" sz="2400" dirty="0">
              <a:solidFill>
                <a:srgbClr val="5F5F5F"/>
              </a:solidFill>
              <a:latin typeface="Calibri" pitchFamily="34" charset="0"/>
            </a:endParaRPr>
          </a:p>
        </p:txBody>
      </p:sp>
      <p:grpSp>
        <p:nvGrpSpPr>
          <p:cNvPr id="256" name="Shape 1093"/>
          <p:cNvGrpSpPr/>
          <p:nvPr/>
        </p:nvGrpSpPr>
        <p:grpSpPr>
          <a:xfrm>
            <a:off x="775263" y="4582846"/>
            <a:ext cx="351777" cy="712467"/>
            <a:chOff x="5220071" y="1898721"/>
            <a:chExt cx="719999" cy="1458238"/>
          </a:xfrm>
        </p:grpSpPr>
        <p:sp>
          <p:nvSpPr>
            <p:cNvPr id="257" name="Shape 1094"/>
            <p:cNvSpPr/>
            <p:nvPr/>
          </p:nvSpPr>
          <p:spPr>
            <a:xfrm>
              <a:off x="5220071" y="1898721"/>
              <a:ext cx="719999" cy="720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8" name="Shape 1095"/>
            <p:cNvCxnSpPr/>
            <p:nvPr/>
          </p:nvCxnSpPr>
          <p:spPr>
            <a:xfrm>
              <a:off x="5580071" y="2564824"/>
              <a:ext cx="0" cy="504300"/>
            </a:xfrm>
            <a:prstGeom prst="straightConnector1">
              <a:avLst/>
            </a:prstGeom>
            <a:noFill/>
            <a:ln w="952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9" name="Shape 1096"/>
            <p:cNvCxnSpPr/>
            <p:nvPr/>
          </p:nvCxnSpPr>
          <p:spPr>
            <a:xfrm flipH="1">
              <a:off x="5292112" y="3068959"/>
              <a:ext cx="288000" cy="288000"/>
            </a:xfrm>
            <a:prstGeom prst="straightConnector1">
              <a:avLst/>
            </a:prstGeom>
            <a:noFill/>
            <a:ln w="952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" name="Shape 1097"/>
            <p:cNvCxnSpPr/>
            <p:nvPr/>
          </p:nvCxnSpPr>
          <p:spPr>
            <a:xfrm>
              <a:off x="5580112" y="3068959"/>
              <a:ext cx="288000" cy="288000"/>
            </a:xfrm>
            <a:prstGeom prst="straightConnector1">
              <a:avLst/>
            </a:prstGeom>
            <a:noFill/>
            <a:ln w="952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" name="Shape 1098"/>
            <p:cNvCxnSpPr/>
            <p:nvPr/>
          </p:nvCxnSpPr>
          <p:spPr>
            <a:xfrm>
              <a:off x="5322685" y="2780927"/>
              <a:ext cx="503999" cy="0"/>
            </a:xfrm>
            <a:prstGeom prst="straightConnector1">
              <a:avLst/>
            </a:prstGeom>
            <a:noFill/>
            <a:ln w="952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23" name="pasted-imag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5333" y="4324387"/>
            <a:ext cx="376826" cy="9376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pasted-imag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4918" y="4324387"/>
            <a:ext cx="376826" cy="93768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" name="Group 5"/>
          <p:cNvGrpSpPr/>
          <p:nvPr/>
        </p:nvGrpSpPr>
        <p:grpSpPr>
          <a:xfrm>
            <a:off x="1385904" y="4116406"/>
            <a:ext cx="1140527" cy="1520627"/>
            <a:chOff x="2077545" y="1407481"/>
            <a:chExt cx="831064" cy="1108030"/>
          </a:xfrm>
        </p:grpSpPr>
        <p:grpSp>
          <p:nvGrpSpPr>
            <p:cNvPr id="126" name="Shape 1032"/>
            <p:cNvGrpSpPr/>
            <p:nvPr/>
          </p:nvGrpSpPr>
          <p:grpSpPr>
            <a:xfrm>
              <a:off x="2077545" y="1407481"/>
              <a:ext cx="831064" cy="1108030"/>
              <a:chOff x="1115573" y="1772747"/>
              <a:chExt cx="3168571" cy="4224551"/>
            </a:xfrm>
          </p:grpSpPr>
          <p:grpSp>
            <p:nvGrpSpPr>
              <p:cNvPr id="143" name="Shape 1033"/>
              <p:cNvGrpSpPr/>
              <p:nvPr/>
            </p:nvGrpSpPr>
            <p:grpSpPr>
              <a:xfrm>
                <a:off x="1115573" y="1772747"/>
                <a:ext cx="3168571" cy="4224551"/>
                <a:chOff x="1115616" y="1772816"/>
                <a:chExt cx="1512300" cy="2016300"/>
              </a:xfrm>
            </p:grpSpPr>
            <p:sp>
              <p:nvSpPr>
                <p:cNvPr id="146" name="Shape 1034"/>
                <p:cNvSpPr/>
                <p:nvPr/>
              </p:nvSpPr>
              <p:spPr>
                <a:xfrm>
                  <a:off x="1115616" y="1772816"/>
                  <a:ext cx="1512300" cy="20163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rgbClr val="7F7F7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" name="Shape 1035"/>
                <p:cNvSpPr/>
                <p:nvPr/>
              </p:nvSpPr>
              <p:spPr>
                <a:xfrm>
                  <a:off x="1115616" y="1772816"/>
                  <a:ext cx="1512300" cy="224099"/>
                </a:xfrm>
                <a:prstGeom prst="rect">
                  <a:avLst/>
                </a:prstGeom>
                <a:solidFill>
                  <a:srgbClr val="A5A5A5"/>
                </a:solidFill>
                <a:ln w="9525" cap="flat" cmpd="sng">
                  <a:solidFill>
                    <a:srgbClr val="7F7F7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" name="Shape 1036"/>
                <p:cNvSpPr/>
                <p:nvPr/>
              </p:nvSpPr>
              <p:spPr>
                <a:xfrm>
                  <a:off x="1368636" y="1844825"/>
                  <a:ext cx="1087199" cy="72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" name="Shape 1037"/>
                <p:cNvSpPr/>
                <p:nvPr/>
              </p:nvSpPr>
              <p:spPr>
                <a:xfrm rot="5400000">
                  <a:off x="2512350" y="1844824"/>
                  <a:ext cx="72000" cy="72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44" name="Shape 1038"/>
              <p:cNvSpPr/>
              <p:nvPr/>
            </p:nvSpPr>
            <p:spPr>
              <a:xfrm>
                <a:off x="1434912" y="1924648"/>
                <a:ext cx="144000" cy="1508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Shape 1039"/>
              <p:cNvSpPr/>
              <p:nvPr/>
            </p:nvSpPr>
            <p:spPr>
              <a:xfrm>
                <a:off x="1230612" y="1925608"/>
                <a:ext cx="144000" cy="1508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8" name="Shape 1041"/>
            <p:cNvSpPr/>
            <p:nvPr/>
          </p:nvSpPr>
          <p:spPr>
            <a:xfrm>
              <a:off x="2148274" y="1613776"/>
              <a:ext cx="689544" cy="830974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BFBFB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Shape 1042"/>
            <p:cNvSpPr/>
            <p:nvPr/>
          </p:nvSpPr>
          <p:spPr>
            <a:xfrm>
              <a:off x="2201316" y="1666818"/>
              <a:ext cx="138436" cy="4571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Shape 1044"/>
            <p:cNvSpPr/>
            <p:nvPr/>
          </p:nvSpPr>
          <p:spPr>
            <a:xfrm>
              <a:off x="2201316" y="1772902"/>
              <a:ext cx="138436" cy="4571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Shape 1046"/>
            <p:cNvSpPr/>
            <p:nvPr/>
          </p:nvSpPr>
          <p:spPr>
            <a:xfrm>
              <a:off x="2201316" y="1878986"/>
              <a:ext cx="138436" cy="4571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Shape 1048"/>
            <p:cNvSpPr/>
            <p:nvPr/>
          </p:nvSpPr>
          <p:spPr>
            <a:xfrm>
              <a:off x="2201316" y="1985071"/>
              <a:ext cx="138436" cy="4571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Shape 1052"/>
            <p:cNvSpPr/>
            <p:nvPr/>
          </p:nvSpPr>
          <p:spPr>
            <a:xfrm>
              <a:off x="2201316" y="2091155"/>
              <a:ext cx="138436" cy="4571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Shape 1054"/>
            <p:cNvSpPr/>
            <p:nvPr/>
          </p:nvSpPr>
          <p:spPr>
            <a:xfrm>
              <a:off x="2201316" y="2197239"/>
              <a:ext cx="138436" cy="4571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Shape 1054"/>
            <p:cNvSpPr/>
            <p:nvPr/>
          </p:nvSpPr>
          <p:spPr>
            <a:xfrm>
              <a:off x="2199071" y="2313523"/>
              <a:ext cx="138436" cy="4571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Shape 1042"/>
            <p:cNvSpPr/>
            <p:nvPr/>
          </p:nvSpPr>
          <p:spPr>
            <a:xfrm>
              <a:off x="2415588" y="1665824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Shape 1044"/>
            <p:cNvSpPr/>
            <p:nvPr/>
          </p:nvSpPr>
          <p:spPr>
            <a:xfrm>
              <a:off x="2415588" y="1771908"/>
              <a:ext cx="779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Shape 1046"/>
            <p:cNvSpPr/>
            <p:nvPr/>
          </p:nvSpPr>
          <p:spPr>
            <a:xfrm>
              <a:off x="2415588" y="1877992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Shape 1048"/>
            <p:cNvSpPr/>
            <p:nvPr/>
          </p:nvSpPr>
          <p:spPr>
            <a:xfrm>
              <a:off x="2415588" y="1984077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Shape 1052"/>
            <p:cNvSpPr/>
            <p:nvPr/>
          </p:nvSpPr>
          <p:spPr>
            <a:xfrm>
              <a:off x="2415588" y="2090161"/>
              <a:ext cx="779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Shape 1054"/>
            <p:cNvSpPr/>
            <p:nvPr/>
          </p:nvSpPr>
          <p:spPr>
            <a:xfrm>
              <a:off x="2415588" y="2196245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Shape 1054"/>
            <p:cNvSpPr/>
            <p:nvPr/>
          </p:nvSpPr>
          <p:spPr>
            <a:xfrm>
              <a:off x="2411760" y="2312529"/>
              <a:ext cx="77962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Shape 1042"/>
            <p:cNvSpPr/>
            <p:nvPr/>
          </p:nvSpPr>
          <p:spPr>
            <a:xfrm>
              <a:off x="2567215" y="1665824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Shape 1044"/>
            <p:cNvSpPr/>
            <p:nvPr/>
          </p:nvSpPr>
          <p:spPr>
            <a:xfrm>
              <a:off x="2567215" y="1771908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Shape 1046"/>
            <p:cNvSpPr/>
            <p:nvPr/>
          </p:nvSpPr>
          <p:spPr>
            <a:xfrm>
              <a:off x="2567215" y="1877992"/>
              <a:ext cx="779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Shape 1048"/>
            <p:cNvSpPr/>
            <p:nvPr/>
          </p:nvSpPr>
          <p:spPr>
            <a:xfrm>
              <a:off x="2567215" y="1984077"/>
              <a:ext cx="77962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Shape 1052"/>
            <p:cNvSpPr/>
            <p:nvPr/>
          </p:nvSpPr>
          <p:spPr>
            <a:xfrm>
              <a:off x="2567215" y="2090161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Shape 1054"/>
            <p:cNvSpPr/>
            <p:nvPr/>
          </p:nvSpPr>
          <p:spPr>
            <a:xfrm>
              <a:off x="2567215" y="2196245"/>
              <a:ext cx="779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Shape 1054"/>
            <p:cNvSpPr/>
            <p:nvPr/>
          </p:nvSpPr>
          <p:spPr>
            <a:xfrm>
              <a:off x="2563387" y="2312529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Shape 1042"/>
            <p:cNvSpPr/>
            <p:nvPr/>
          </p:nvSpPr>
          <p:spPr>
            <a:xfrm>
              <a:off x="2724892" y="1665824"/>
              <a:ext cx="779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Shape 1044"/>
            <p:cNvSpPr/>
            <p:nvPr/>
          </p:nvSpPr>
          <p:spPr>
            <a:xfrm>
              <a:off x="2724892" y="1771908"/>
              <a:ext cx="77962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Shape 1046"/>
            <p:cNvSpPr/>
            <p:nvPr/>
          </p:nvSpPr>
          <p:spPr>
            <a:xfrm>
              <a:off x="2724892" y="1877992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Shape 1048"/>
            <p:cNvSpPr/>
            <p:nvPr/>
          </p:nvSpPr>
          <p:spPr>
            <a:xfrm>
              <a:off x="2724892" y="1984077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Shape 1052"/>
            <p:cNvSpPr/>
            <p:nvPr/>
          </p:nvSpPr>
          <p:spPr>
            <a:xfrm>
              <a:off x="2724892" y="2090161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Shape 1054"/>
            <p:cNvSpPr/>
            <p:nvPr/>
          </p:nvSpPr>
          <p:spPr>
            <a:xfrm>
              <a:off x="2724892" y="2196245"/>
              <a:ext cx="779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Shape 1054"/>
            <p:cNvSpPr/>
            <p:nvPr/>
          </p:nvSpPr>
          <p:spPr>
            <a:xfrm>
              <a:off x="2721064" y="2312529"/>
              <a:ext cx="779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957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/>
          <p:cNvSpPr/>
          <p:nvPr/>
        </p:nvSpPr>
        <p:spPr bwMode="auto">
          <a:xfrm>
            <a:off x="5887207" y="1487600"/>
            <a:ext cx="1542293" cy="486838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122" name="Rectangle 121"/>
          <p:cNvSpPr/>
          <p:nvPr/>
        </p:nvSpPr>
        <p:spPr bwMode="auto">
          <a:xfrm>
            <a:off x="6009330" y="4448201"/>
            <a:ext cx="1298974" cy="133576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065078" y="1487600"/>
            <a:ext cx="1788942" cy="48683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Beacons and Beacon </a:t>
            </a:r>
            <a:r>
              <a:rPr lang="en-US" dirty="0"/>
              <a:t>N</a:t>
            </a:r>
            <a:r>
              <a:rPr lang="en-US" dirty="0" smtClean="0"/>
              <a:t>etwork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2946850" y="5312828"/>
            <a:ext cx="2755386" cy="489171"/>
          </a:xfrm>
          <a:prstGeom prst="rightArrow">
            <a:avLst/>
          </a:prstGeom>
          <a:gradFill>
            <a:gsLst>
              <a:gs pos="0">
                <a:schemeClr val="bg1">
                  <a:alpha val="0"/>
                </a:schemeClr>
              </a:gs>
              <a:gs pos="9000">
                <a:schemeClr val="tx1">
                  <a:lumMod val="65000"/>
                  <a:lumOff val="35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ight Arrow 12"/>
          <p:cNvSpPr/>
          <p:nvPr/>
        </p:nvSpPr>
        <p:spPr>
          <a:xfrm rot="10800000">
            <a:off x="2984789" y="3299152"/>
            <a:ext cx="2755386" cy="489171"/>
          </a:xfrm>
          <a:prstGeom prst="rightArrow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000">
                <a:schemeClr val="tx1">
                  <a:lumMod val="65000"/>
                  <a:lumOff val="35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Right Arrow 13"/>
          <p:cNvSpPr/>
          <p:nvPr/>
        </p:nvSpPr>
        <p:spPr>
          <a:xfrm rot="10800000">
            <a:off x="2984788" y="2130128"/>
            <a:ext cx="2755387" cy="489171"/>
          </a:xfrm>
          <a:prstGeom prst="rightArrow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000">
                <a:schemeClr val="tx1">
                  <a:lumMod val="65000"/>
                  <a:lumOff val="35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TextBox 14"/>
          <p:cNvSpPr txBox="1"/>
          <p:nvPr/>
        </p:nvSpPr>
        <p:spPr>
          <a:xfrm>
            <a:off x="4042374" y="3681413"/>
            <a:ext cx="719992" cy="419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/>
              <a:t>Find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80279" y="2506787"/>
            <a:ext cx="1039971" cy="419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/>
              <a:t>Publish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46075" y="5677867"/>
            <a:ext cx="915893" cy="419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 smtClean="0"/>
              <a:t>Query</a:t>
            </a:r>
            <a:endParaRPr lang="en-US" sz="20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1288053" y="5678575"/>
            <a:ext cx="1202041" cy="5701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97200"/>
                </a:solidFill>
              </a:rPr>
              <a:t>Client</a:t>
            </a:r>
            <a:endParaRPr lang="en-US" dirty="0">
              <a:solidFill>
                <a:srgbClr val="E972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08842" y="1628800"/>
            <a:ext cx="1623708" cy="5701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97200"/>
                </a:solidFill>
              </a:rPr>
              <a:t>Registry</a:t>
            </a:r>
            <a:endParaRPr lang="en-US" dirty="0">
              <a:solidFill>
                <a:srgbClr val="E972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476288" y="4746237"/>
            <a:ext cx="1772180" cy="5701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E97200"/>
                </a:solidFill>
              </a:rPr>
              <a:t>Standard</a:t>
            </a:r>
            <a:endParaRPr lang="en-US" i="1" dirty="0">
              <a:solidFill>
                <a:srgbClr val="E97200"/>
              </a:solidFill>
            </a:endParaRPr>
          </a:p>
        </p:txBody>
      </p:sp>
      <p:grpSp>
        <p:nvGrpSpPr>
          <p:cNvPr id="80" name="Shape 1031"/>
          <p:cNvGrpSpPr/>
          <p:nvPr/>
        </p:nvGrpSpPr>
        <p:grpSpPr>
          <a:xfrm>
            <a:off x="1380225" y="2133863"/>
            <a:ext cx="1146206" cy="1528198"/>
            <a:chOff x="9468519" y="-3467"/>
            <a:chExt cx="3384667" cy="4512666"/>
          </a:xfrm>
        </p:grpSpPr>
        <p:grpSp>
          <p:nvGrpSpPr>
            <p:cNvPr id="81" name="Shape 1032"/>
            <p:cNvGrpSpPr/>
            <p:nvPr/>
          </p:nvGrpSpPr>
          <p:grpSpPr>
            <a:xfrm>
              <a:off x="9468519" y="-3467"/>
              <a:ext cx="3384667" cy="4512666"/>
              <a:chOff x="1115573" y="1772747"/>
              <a:chExt cx="3168571" cy="4224551"/>
            </a:xfrm>
          </p:grpSpPr>
          <p:grpSp>
            <p:nvGrpSpPr>
              <p:cNvPr id="98" name="Shape 1033"/>
              <p:cNvGrpSpPr/>
              <p:nvPr/>
            </p:nvGrpSpPr>
            <p:grpSpPr>
              <a:xfrm>
                <a:off x="1115573" y="1772747"/>
                <a:ext cx="3168571" cy="4224551"/>
                <a:chOff x="1115616" y="1772816"/>
                <a:chExt cx="1512300" cy="2016300"/>
              </a:xfrm>
            </p:grpSpPr>
            <p:sp>
              <p:nvSpPr>
                <p:cNvPr id="101" name="Shape 1034"/>
                <p:cNvSpPr/>
                <p:nvPr/>
              </p:nvSpPr>
              <p:spPr>
                <a:xfrm>
                  <a:off x="1115616" y="1772816"/>
                  <a:ext cx="1512300" cy="20163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rgbClr val="7F7F7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" name="Shape 1035"/>
                <p:cNvSpPr/>
                <p:nvPr/>
              </p:nvSpPr>
              <p:spPr>
                <a:xfrm>
                  <a:off x="1115616" y="1772816"/>
                  <a:ext cx="1512300" cy="224099"/>
                </a:xfrm>
                <a:prstGeom prst="rect">
                  <a:avLst/>
                </a:prstGeom>
                <a:solidFill>
                  <a:srgbClr val="A5A5A5"/>
                </a:solidFill>
                <a:ln w="9525" cap="flat" cmpd="sng">
                  <a:solidFill>
                    <a:srgbClr val="7F7F7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" name="Shape 1036"/>
                <p:cNvSpPr/>
                <p:nvPr/>
              </p:nvSpPr>
              <p:spPr>
                <a:xfrm>
                  <a:off x="1368636" y="1844825"/>
                  <a:ext cx="1087199" cy="72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" name="Shape 1037"/>
                <p:cNvSpPr/>
                <p:nvPr/>
              </p:nvSpPr>
              <p:spPr>
                <a:xfrm rot="5400000">
                  <a:off x="2512350" y="1844824"/>
                  <a:ext cx="72000" cy="72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9" name="Shape 1038"/>
              <p:cNvSpPr/>
              <p:nvPr/>
            </p:nvSpPr>
            <p:spPr>
              <a:xfrm>
                <a:off x="1434912" y="1924648"/>
                <a:ext cx="144000" cy="1508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Shape 1039"/>
              <p:cNvSpPr/>
              <p:nvPr/>
            </p:nvSpPr>
            <p:spPr>
              <a:xfrm>
                <a:off x="1230612" y="1925608"/>
                <a:ext cx="144000" cy="1508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" name="Shape 1040"/>
            <p:cNvGrpSpPr/>
            <p:nvPr/>
          </p:nvGrpSpPr>
          <p:grpSpPr>
            <a:xfrm>
              <a:off x="9756575" y="836711"/>
              <a:ext cx="2808300" cy="3384300"/>
              <a:chOff x="4283967" y="2564903"/>
              <a:chExt cx="2808300" cy="3384300"/>
            </a:xfrm>
          </p:grpSpPr>
          <p:sp>
            <p:nvSpPr>
              <p:cNvPr id="83" name="Shape 1041"/>
              <p:cNvSpPr/>
              <p:nvPr/>
            </p:nvSpPr>
            <p:spPr>
              <a:xfrm>
                <a:off x="4283967" y="2564903"/>
                <a:ext cx="2808300" cy="33843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BFBFB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Shape 1042"/>
              <p:cNvSpPr/>
              <p:nvPr/>
            </p:nvSpPr>
            <p:spPr>
              <a:xfrm>
                <a:off x="4499992" y="2780927"/>
                <a:ext cx="23763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Shape 1044"/>
              <p:cNvSpPr/>
              <p:nvPr/>
            </p:nvSpPr>
            <p:spPr>
              <a:xfrm>
                <a:off x="4499992" y="3212975"/>
                <a:ext cx="23763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Shape 1046"/>
              <p:cNvSpPr/>
              <p:nvPr/>
            </p:nvSpPr>
            <p:spPr>
              <a:xfrm>
                <a:off x="4499992" y="3645023"/>
                <a:ext cx="23763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Shape 1048"/>
              <p:cNvSpPr/>
              <p:nvPr/>
            </p:nvSpPr>
            <p:spPr>
              <a:xfrm>
                <a:off x="4499992" y="4077071"/>
                <a:ext cx="23763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Shape 1050"/>
              <p:cNvSpPr/>
              <p:nvPr/>
            </p:nvSpPr>
            <p:spPr>
              <a:xfrm>
                <a:off x="4499992" y="4509119"/>
                <a:ext cx="23763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Shape 1052"/>
              <p:cNvSpPr/>
              <p:nvPr/>
            </p:nvSpPr>
            <p:spPr>
              <a:xfrm>
                <a:off x="4499992" y="4509119"/>
                <a:ext cx="23763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Shape 1054"/>
              <p:cNvSpPr/>
              <p:nvPr/>
            </p:nvSpPr>
            <p:spPr>
              <a:xfrm>
                <a:off x="4499992" y="4941167"/>
                <a:ext cx="23763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1" name="Shape 1056"/>
              <p:cNvGrpSpPr/>
              <p:nvPr/>
            </p:nvGrpSpPr>
            <p:grpSpPr>
              <a:xfrm>
                <a:off x="5580111" y="5517231"/>
                <a:ext cx="1264588" cy="165257"/>
                <a:chOff x="5637850" y="1626750"/>
                <a:chExt cx="1264588" cy="165257"/>
              </a:xfrm>
            </p:grpSpPr>
            <p:sp>
              <p:nvSpPr>
                <p:cNvPr id="92" name="Shape 1057"/>
                <p:cNvSpPr/>
                <p:nvPr/>
              </p:nvSpPr>
              <p:spPr>
                <a:xfrm rot="5400000">
                  <a:off x="6741338" y="1626750"/>
                  <a:ext cx="161100" cy="1611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" name="Shape 1058"/>
                <p:cNvSpPr/>
                <p:nvPr/>
              </p:nvSpPr>
              <p:spPr>
                <a:xfrm>
                  <a:off x="6518421" y="1627774"/>
                  <a:ext cx="153900" cy="161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" name="Shape 1059"/>
                <p:cNvSpPr/>
                <p:nvPr/>
              </p:nvSpPr>
              <p:spPr>
                <a:xfrm>
                  <a:off x="6300192" y="1628800"/>
                  <a:ext cx="153900" cy="161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" name="Shape 1060"/>
                <p:cNvSpPr/>
                <p:nvPr/>
              </p:nvSpPr>
              <p:spPr>
                <a:xfrm rot="-5400000">
                  <a:off x="5637850" y="1630908"/>
                  <a:ext cx="161100" cy="1611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" name="Shape 1061"/>
                <p:cNvSpPr/>
                <p:nvPr/>
              </p:nvSpPr>
              <p:spPr>
                <a:xfrm rot="10800000">
                  <a:off x="5867967" y="1629884"/>
                  <a:ext cx="153900" cy="161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" name="Shape 1062"/>
                <p:cNvSpPr/>
                <p:nvPr/>
              </p:nvSpPr>
              <p:spPr>
                <a:xfrm rot="10800000">
                  <a:off x="6086196" y="1628858"/>
                  <a:ext cx="153900" cy="161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6" name="TextBox 493"/>
          <p:cNvSpPr txBox="1">
            <a:spLocks noChangeArrowheads="1"/>
          </p:cNvSpPr>
          <p:nvPr/>
        </p:nvSpPr>
        <p:spPr bwMode="auto">
          <a:xfrm>
            <a:off x="3455793" y="5011234"/>
            <a:ext cx="185897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GB" sz="2400" dirty="0" smtClean="0">
                <a:solidFill>
                  <a:srgbClr val="5F5F5F"/>
                </a:solidFill>
                <a:latin typeface="Calibri" pitchFamily="34" charset="0"/>
              </a:rPr>
              <a:t>Beacons spec</a:t>
            </a:r>
            <a:endParaRPr lang="en-GB" sz="2400" dirty="0">
              <a:solidFill>
                <a:srgbClr val="5F5F5F"/>
              </a:solidFill>
              <a:latin typeface="Calibr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385904" y="4116406"/>
            <a:ext cx="1140527" cy="1520627"/>
            <a:chOff x="2077545" y="1407481"/>
            <a:chExt cx="831064" cy="1108030"/>
          </a:xfrm>
        </p:grpSpPr>
        <p:grpSp>
          <p:nvGrpSpPr>
            <p:cNvPr id="126" name="Shape 1032"/>
            <p:cNvGrpSpPr/>
            <p:nvPr/>
          </p:nvGrpSpPr>
          <p:grpSpPr>
            <a:xfrm>
              <a:off x="2077545" y="1407481"/>
              <a:ext cx="831064" cy="1108030"/>
              <a:chOff x="1115573" y="1772747"/>
              <a:chExt cx="3168571" cy="4224551"/>
            </a:xfrm>
          </p:grpSpPr>
          <p:grpSp>
            <p:nvGrpSpPr>
              <p:cNvPr id="143" name="Shape 1033"/>
              <p:cNvGrpSpPr/>
              <p:nvPr/>
            </p:nvGrpSpPr>
            <p:grpSpPr>
              <a:xfrm>
                <a:off x="1115573" y="1772747"/>
                <a:ext cx="3168571" cy="4224551"/>
                <a:chOff x="1115616" y="1772816"/>
                <a:chExt cx="1512300" cy="2016300"/>
              </a:xfrm>
            </p:grpSpPr>
            <p:sp>
              <p:nvSpPr>
                <p:cNvPr id="146" name="Shape 1034"/>
                <p:cNvSpPr/>
                <p:nvPr/>
              </p:nvSpPr>
              <p:spPr>
                <a:xfrm>
                  <a:off x="1115616" y="1772816"/>
                  <a:ext cx="1512300" cy="20163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rgbClr val="7F7F7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" name="Shape 1035"/>
                <p:cNvSpPr/>
                <p:nvPr/>
              </p:nvSpPr>
              <p:spPr>
                <a:xfrm>
                  <a:off x="1115616" y="1772816"/>
                  <a:ext cx="1512300" cy="224099"/>
                </a:xfrm>
                <a:prstGeom prst="rect">
                  <a:avLst/>
                </a:prstGeom>
                <a:solidFill>
                  <a:srgbClr val="A5A5A5"/>
                </a:solidFill>
                <a:ln w="9525" cap="flat" cmpd="sng">
                  <a:solidFill>
                    <a:srgbClr val="7F7F7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" name="Shape 1036"/>
                <p:cNvSpPr/>
                <p:nvPr/>
              </p:nvSpPr>
              <p:spPr>
                <a:xfrm>
                  <a:off x="1368636" y="1844825"/>
                  <a:ext cx="1087199" cy="72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" name="Shape 1037"/>
                <p:cNvSpPr/>
                <p:nvPr/>
              </p:nvSpPr>
              <p:spPr>
                <a:xfrm rot="5400000">
                  <a:off x="2512350" y="1844824"/>
                  <a:ext cx="72000" cy="72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44" name="Shape 1038"/>
              <p:cNvSpPr/>
              <p:nvPr/>
            </p:nvSpPr>
            <p:spPr>
              <a:xfrm>
                <a:off x="1434912" y="1924648"/>
                <a:ext cx="144000" cy="1508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Shape 1039"/>
              <p:cNvSpPr/>
              <p:nvPr/>
            </p:nvSpPr>
            <p:spPr>
              <a:xfrm>
                <a:off x="1230612" y="1925608"/>
                <a:ext cx="144000" cy="1508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8" name="Shape 1041"/>
            <p:cNvSpPr/>
            <p:nvPr/>
          </p:nvSpPr>
          <p:spPr>
            <a:xfrm>
              <a:off x="2148274" y="1613776"/>
              <a:ext cx="689544" cy="830974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BFBFB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Shape 1042"/>
            <p:cNvSpPr/>
            <p:nvPr/>
          </p:nvSpPr>
          <p:spPr>
            <a:xfrm>
              <a:off x="2201316" y="1666818"/>
              <a:ext cx="138436" cy="4571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Shape 1044"/>
            <p:cNvSpPr/>
            <p:nvPr/>
          </p:nvSpPr>
          <p:spPr>
            <a:xfrm>
              <a:off x="2201316" y="1772902"/>
              <a:ext cx="138436" cy="4571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Shape 1046"/>
            <p:cNvSpPr/>
            <p:nvPr/>
          </p:nvSpPr>
          <p:spPr>
            <a:xfrm>
              <a:off x="2201316" y="1878986"/>
              <a:ext cx="138436" cy="4571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Shape 1048"/>
            <p:cNvSpPr/>
            <p:nvPr/>
          </p:nvSpPr>
          <p:spPr>
            <a:xfrm>
              <a:off x="2201316" y="1985071"/>
              <a:ext cx="138436" cy="4571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Shape 1052"/>
            <p:cNvSpPr/>
            <p:nvPr/>
          </p:nvSpPr>
          <p:spPr>
            <a:xfrm>
              <a:off x="2201316" y="2091155"/>
              <a:ext cx="138436" cy="4571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Shape 1054"/>
            <p:cNvSpPr/>
            <p:nvPr/>
          </p:nvSpPr>
          <p:spPr>
            <a:xfrm>
              <a:off x="2201316" y="2197239"/>
              <a:ext cx="138436" cy="4571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Shape 1054"/>
            <p:cNvSpPr/>
            <p:nvPr/>
          </p:nvSpPr>
          <p:spPr>
            <a:xfrm>
              <a:off x="2199071" y="2313523"/>
              <a:ext cx="138436" cy="4571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Shape 1042"/>
            <p:cNvSpPr/>
            <p:nvPr/>
          </p:nvSpPr>
          <p:spPr>
            <a:xfrm>
              <a:off x="2415588" y="1665824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Shape 1044"/>
            <p:cNvSpPr/>
            <p:nvPr/>
          </p:nvSpPr>
          <p:spPr>
            <a:xfrm>
              <a:off x="2415588" y="1771908"/>
              <a:ext cx="779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Shape 1046"/>
            <p:cNvSpPr/>
            <p:nvPr/>
          </p:nvSpPr>
          <p:spPr>
            <a:xfrm>
              <a:off x="2415588" y="1877992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Shape 1048"/>
            <p:cNvSpPr/>
            <p:nvPr/>
          </p:nvSpPr>
          <p:spPr>
            <a:xfrm>
              <a:off x="2415588" y="1984077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Shape 1052"/>
            <p:cNvSpPr/>
            <p:nvPr/>
          </p:nvSpPr>
          <p:spPr>
            <a:xfrm>
              <a:off x="2415588" y="2090161"/>
              <a:ext cx="779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Shape 1054"/>
            <p:cNvSpPr/>
            <p:nvPr/>
          </p:nvSpPr>
          <p:spPr>
            <a:xfrm>
              <a:off x="2415588" y="2196245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Shape 1054"/>
            <p:cNvSpPr/>
            <p:nvPr/>
          </p:nvSpPr>
          <p:spPr>
            <a:xfrm>
              <a:off x="2411760" y="2312529"/>
              <a:ext cx="77962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Shape 1042"/>
            <p:cNvSpPr/>
            <p:nvPr/>
          </p:nvSpPr>
          <p:spPr>
            <a:xfrm>
              <a:off x="2567215" y="1665824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Shape 1044"/>
            <p:cNvSpPr/>
            <p:nvPr/>
          </p:nvSpPr>
          <p:spPr>
            <a:xfrm>
              <a:off x="2567215" y="1771908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Shape 1046"/>
            <p:cNvSpPr/>
            <p:nvPr/>
          </p:nvSpPr>
          <p:spPr>
            <a:xfrm>
              <a:off x="2567215" y="1877992"/>
              <a:ext cx="779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Shape 1048"/>
            <p:cNvSpPr/>
            <p:nvPr/>
          </p:nvSpPr>
          <p:spPr>
            <a:xfrm>
              <a:off x="2567215" y="1984077"/>
              <a:ext cx="77962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Shape 1052"/>
            <p:cNvSpPr/>
            <p:nvPr/>
          </p:nvSpPr>
          <p:spPr>
            <a:xfrm>
              <a:off x="2567215" y="2090161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Shape 1054"/>
            <p:cNvSpPr/>
            <p:nvPr/>
          </p:nvSpPr>
          <p:spPr>
            <a:xfrm>
              <a:off x="2567215" y="2196245"/>
              <a:ext cx="779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Shape 1054"/>
            <p:cNvSpPr/>
            <p:nvPr/>
          </p:nvSpPr>
          <p:spPr>
            <a:xfrm>
              <a:off x="2563387" y="2312529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Shape 1042"/>
            <p:cNvSpPr/>
            <p:nvPr/>
          </p:nvSpPr>
          <p:spPr>
            <a:xfrm>
              <a:off x="2724892" y="1665824"/>
              <a:ext cx="779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Shape 1044"/>
            <p:cNvSpPr/>
            <p:nvPr/>
          </p:nvSpPr>
          <p:spPr>
            <a:xfrm>
              <a:off x="2724892" y="1771908"/>
              <a:ext cx="77962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Shape 1046"/>
            <p:cNvSpPr/>
            <p:nvPr/>
          </p:nvSpPr>
          <p:spPr>
            <a:xfrm>
              <a:off x="2724892" y="1877992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Shape 1048"/>
            <p:cNvSpPr/>
            <p:nvPr/>
          </p:nvSpPr>
          <p:spPr>
            <a:xfrm>
              <a:off x="2724892" y="1984077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Shape 1052"/>
            <p:cNvSpPr/>
            <p:nvPr/>
          </p:nvSpPr>
          <p:spPr>
            <a:xfrm>
              <a:off x="2724892" y="2090161"/>
              <a:ext cx="7796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Shape 1054"/>
            <p:cNvSpPr/>
            <p:nvPr/>
          </p:nvSpPr>
          <p:spPr>
            <a:xfrm>
              <a:off x="2724892" y="2196245"/>
              <a:ext cx="779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Shape 1054"/>
            <p:cNvSpPr/>
            <p:nvPr/>
          </p:nvSpPr>
          <p:spPr>
            <a:xfrm>
              <a:off x="2721064" y="2312529"/>
              <a:ext cx="779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1804392" y="3662789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+</a:t>
            </a:r>
            <a:endParaRPr lang="en-US" sz="2000" dirty="0"/>
          </a:p>
        </p:txBody>
      </p:sp>
      <p:grpSp>
        <p:nvGrpSpPr>
          <p:cNvPr id="10" name="Group 9"/>
          <p:cNvGrpSpPr/>
          <p:nvPr/>
        </p:nvGrpSpPr>
        <p:grpSpPr>
          <a:xfrm>
            <a:off x="6009330" y="1591779"/>
            <a:ext cx="1298974" cy="4610062"/>
            <a:chOff x="6009330" y="1591778"/>
            <a:chExt cx="1512168" cy="5366686"/>
          </a:xfrm>
        </p:grpSpPr>
        <p:sp>
          <p:nvSpPr>
            <p:cNvPr id="29" name="TextBox 28"/>
            <p:cNvSpPr txBox="1"/>
            <p:nvPr/>
          </p:nvSpPr>
          <p:spPr>
            <a:xfrm>
              <a:off x="6147675" y="6496799"/>
              <a:ext cx="1245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E97200"/>
                  </a:solidFill>
                </a:rPr>
                <a:t>Servers</a:t>
              </a:r>
              <a:endParaRPr lang="en-US" dirty="0">
                <a:solidFill>
                  <a:srgbClr val="E97200"/>
                </a:solidFill>
              </a:endParaRPr>
            </a:p>
          </p:txBody>
        </p:sp>
        <p:sp>
          <p:nvSpPr>
            <p:cNvPr id="109" name="Rectangle 108"/>
            <p:cNvSpPr/>
            <p:nvPr/>
          </p:nvSpPr>
          <p:spPr bwMode="auto">
            <a:xfrm>
              <a:off x="6009330" y="1591778"/>
              <a:ext cx="1512168" cy="155499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  <p:grpSp>
          <p:nvGrpSpPr>
            <p:cNvPr id="110" name="Group 109"/>
            <p:cNvGrpSpPr/>
            <p:nvPr/>
          </p:nvGrpSpPr>
          <p:grpSpPr>
            <a:xfrm>
              <a:off x="6316257" y="1690555"/>
              <a:ext cx="875561" cy="1405898"/>
              <a:chOff x="543875" y="2765590"/>
              <a:chExt cx="875561" cy="1405898"/>
            </a:xfrm>
          </p:grpSpPr>
          <p:pic>
            <p:nvPicPr>
              <p:cNvPr id="111" name="pasted-image.png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9275" y="2765590"/>
                <a:ext cx="376826" cy="937682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112" name="TextBox 658"/>
              <p:cNvSpPr txBox="1">
                <a:spLocks noChangeArrowheads="1"/>
              </p:cNvSpPr>
              <p:nvPr/>
            </p:nvSpPr>
            <p:spPr bwMode="auto">
              <a:xfrm>
                <a:off x="543875" y="3648268"/>
                <a:ext cx="875561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sz="1400" dirty="0" smtClean="0">
                    <a:latin typeface="Calibri" pitchFamily="34" charset="0"/>
                  </a:rPr>
                  <a:t>BEACON</a:t>
                </a:r>
                <a:endParaRPr lang="en-GB" sz="1400" dirty="0">
                  <a:latin typeface="Calibri" pitchFamily="34" charset="0"/>
                </a:endParaRPr>
              </a:p>
              <a:p>
                <a:pPr algn="ctr"/>
                <a:r>
                  <a:rPr lang="en-GB" sz="1400" b="1" dirty="0" smtClean="0">
                    <a:latin typeface="Calibri" pitchFamily="34" charset="0"/>
                  </a:rPr>
                  <a:t>Service </a:t>
                </a:r>
                <a:r>
                  <a:rPr lang="en-GB" sz="1400" b="1" dirty="0">
                    <a:latin typeface="Calibri" pitchFamily="34" charset="0"/>
                  </a:rPr>
                  <a:t>A</a:t>
                </a:r>
              </a:p>
            </p:txBody>
          </p:sp>
        </p:grpSp>
        <p:sp>
          <p:nvSpPr>
            <p:cNvPr id="113" name="Rectangle 112"/>
            <p:cNvSpPr/>
            <p:nvPr/>
          </p:nvSpPr>
          <p:spPr bwMode="auto">
            <a:xfrm>
              <a:off x="6009330" y="3269865"/>
              <a:ext cx="1512168" cy="155499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  <p:grpSp>
          <p:nvGrpSpPr>
            <p:cNvPr id="114" name="Group 113"/>
            <p:cNvGrpSpPr/>
            <p:nvPr/>
          </p:nvGrpSpPr>
          <p:grpSpPr>
            <a:xfrm>
              <a:off x="6252917" y="3368642"/>
              <a:ext cx="1002243" cy="1491771"/>
              <a:chOff x="480535" y="2765590"/>
              <a:chExt cx="1002243" cy="1491771"/>
            </a:xfrm>
          </p:grpSpPr>
          <p:pic>
            <p:nvPicPr>
              <p:cNvPr id="115" name="pasted-image.png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9275" y="2765590"/>
                <a:ext cx="376826" cy="937682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116" name="TextBox 658"/>
              <p:cNvSpPr txBox="1">
                <a:spLocks noChangeArrowheads="1"/>
              </p:cNvSpPr>
              <p:nvPr/>
            </p:nvSpPr>
            <p:spPr bwMode="auto">
              <a:xfrm>
                <a:off x="480535" y="3648268"/>
                <a:ext cx="1002243" cy="60909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sz="1400" dirty="0" smtClean="0">
                    <a:latin typeface="Calibri" pitchFamily="34" charset="0"/>
                  </a:rPr>
                  <a:t>BEACON</a:t>
                </a:r>
                <a:endParaRPr lang="en-GB" sz="1400" dirty="0">
                  <a:latin typeface="Calibri" pitchFamily="34" charset="0"/>
                </a:endParaRPr>
              </a:p>
              <a:p>
                <a:pPr algn="ctr"/>
                <a:r>
                  <a:rPr lang="en-GB" sz="1400" b="1" dirty="0" smtClean="0">
                    <a:latin typeface="Calibri" pitchFamily="34" charset="0"/>
                  </a:rPr>
                  <a:t>Service </a:t>
                </a:r>
                <a:r>
                  <a:rPr lang="en-GB" sz="1400" b="1" dirty="0">
                    <a:latin typeface="Calibri" pitchFamily="34" charset="0"/>
                  </a:rPr>
                  <a:t>B</a:t>
                </a:r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6256650" y="5015787"/>
              <a:ext cx="994779" cy="1491771"/>
              <a:chOff x="484268" y="2765590"/>
              <a:chExt cx="994779" cy="1491771"/>
            </a:xfrm>
          </p:grpSpPr>
          <p:pic>
            <p:nvPicPr>
              <p:cNvPr id="119" name="pasted-image.png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9275" y="2765590"/>
                <a:ext cx="376826" cy="937682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120" name="TextBox 658"/>
              <p:cNvSpPr txBox="1">
                <a:spLocks noChangeArrowheads="1"/>
              </p:cNvSpPr>
              <p:nvPr/>
            </p:nvSpPr>
            <p:spPr bwMode="auto">
              <a:xfrm>
                <a:off x="484268" y="3648268"/>
                <a:ext cx="994779" cy="60909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sz="1400" dirty="0" smtClean="0">
                    <a:latin typeface="Calibri" pitchFamily="34" charset="0"/>
                  </a:rPr>
                  <a:t>BEACON</a:t>
                </a:r>
                <a:endParaRPr lang="en-GB" sz="1400" dirty="0">
                  <a:latin typeface="Calibri" pitchFamily="34" charset="0"/>
                </a:endParaRPr>
              </a:p>
              <a:p>
                <a:pPr algn="ctr"/>
                <a:r>
                  <a:rPr lang="en-GB" sz="1400" b="1" dirty="0" smtClean="0">
                    <a:latin typeface="Calibri" pitchFamily="34" charset="0"/>
                  </a:rPr>
                  <a:t>Service </a:t>
                </a:r>
                <a:r>
                  <a:rPr lang="en-GB" sz="1400" b="1" dirty="0">
                    <a:latin typeface="Calibri" pitchFamily="34" charset="0"/>
                  </a:rPr>
                  <a:t>C</a:t>
                </a:r>
              </a:p>
            </p:txBody>
          </p:sp>
        </p:grpSp>
      </p:grpSp>
      <p:grpSp>
        <p:nvGrpSpPr>
          <p:cNvPr id="125" name="Group 124"/>
          <p:cNvGrpSpPr/>
          <p:nvPr/>
        </p:nvGrpSpPr>
        <p:grpSpPr>
          <a:xfrm rot="4458596">
            <a:off x="390425" y="3435119"/>
            <a:ext cx="961179" cy="961741"/>
            <a:chOff x="6902104" y="2777019"/>
            <a:chExt cx="1342304" cy="1343088"/>
          </a:xfrm>
        </p:grpSpPr>
        <p:sp>
          <p:nvSpPr>
            <p:cNvPr id="127" name="Pie 126"/>
            <p:cNvSpPr/>
            <p:nvPr/>
          </p:nvSpPr>
          <p:spPr bwMode="auto">
            <a:xfrm>
              <a:off x="6902105" y="2777019"/>
              <a:ext cx="1342303" cy="1342303"/>
            </a:xfrm>
            <a:prstGeom prst="pie">
              <a:avLst>
                <a:gd name="adj1" fmla="val 6294844"/>
                <a:gd name="adj2" fmla="val 17152037"/>
              </a:avLst>
            </a:prstGeom>
            <a:solidFill>
              <a:schemeClr val="tx2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  <p:sp>
          <p:nvSpPr>
            <p:cNvPr id="133" name="Pie 132"/>
            <p:cNvSpPr/>
            <p:nvPr/>
          </p:nvSpPr>
          <p:spPr bwMode="auto">
            <a:xfrm rot="15366503">
              <a:off x="6902104" y="2777804"/>
              <a:ext cx="1342303" cy="1342303"/>
            </a:xfrm>
            <a:prstGeom prst="pie">
              <a:avLst>
                <a:gd name="adj1" fmla="val 1790687"/>
                <a:gd name="adj2" fmla="val 12544680"/>
              </a:avLst>
            </a:prstGeom>
            <a:solidFill>
              <a:schemeClr val="accent3">
                <a:lumMod val="7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</p:grpSp>
      <p:sp>
        <p:nvSpPr>
          <p:cNvPr id="11" name="Oval 10"/>
          <p:cNvSpPr/>
          <p:nvPr/>
        </p:nvSpPr>
        <p:spPr bwMode="auto">
          <a:xfrm>
            <a:off x="7178379" y="3489822"/>
            <a:ext cx="981126" cy="981126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81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LIXIR_templat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Leere Präsentation">
      <a:majorFont>
        <a:latin typeface="Arial"/>
        <a:ea typeface="Geneva"/>
        <a:cs typeface="Geneva"/>
      </a:majorFont>
      <a:minorFont>
        <a:latin typeface="Arial"/>
        <a:ea typeface="Geneva"/>
        <a:cs typeface="Genev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Geneva" pitchFamily="-112" charset="0"/>
            <a:cs typeface="Geneva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Geneva" pitchFamily="-112" charset="0"/>
            <a:cs typeface="Geneva" pitchFamily="-112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3">
        <a:dk1>
          <a:srgbClr val="000000"/>
        </a:dk1>
        <a:lt1>
          <a:srgbClr val="FFFFFF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FFFFFF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4">
        <a:dk1>
          <a:srgbClr val="000000"/>
        </a:dk1>
        <a:lt1>
          <a:srgbClr val="FFFFFF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FFFFFF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D2E806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ELIXIR_SLIDE_TEMPLATE.potx</Template>
  <TotalTime>41273</TotalTime>
  <Words>1155</Words>
  <Application>Microsoft Macintosh PowerPoint</Application>
  <PresentationFormat>On-screen Show (4:3)</PresentationFormat>
  <Paragraphs>416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ＭＳ Ｐゴシック</vt:lpstr>
      <vt:lpstr>Times</vt:lpstr>
      <vt:lpstr>Arial</vt:lpstr>
      <vt:lpstr>Calibri</vt:lpstr>
      <vt:lpstr>Corbel</vt:lpstr>
      <vt:lpstr>Courier New</vt:lpstr>
      <vt:lpstr>Geneva</vt:lpstr>
      <vt:lpstr>ELIXIR_template</vt:lpstr>
      <vt:lpstr>ELIXIR</vt:lpstr>
      <vt:lpstr>TOC</vt:lpstr>
      <vt:lpstr>SOA Service Oriented Architecture</vt:lpstr>
      <vt:lpstr>Service Oriented Architecture</vt:lpstr>
      <vt:lpstr>Service Oriented Architecture</vt:lpstr>
      <vt:lpstr>SOA design principles</vt:lpstr>
      <vt:lpstr>Molecular interactions via PSICQUIC</vt:lpstr>
      <vt:lpstr>Beacons</vt:lpstr>
      <vt:lpstr>Current Beacons and Beacon Network</vt:lpstr>
      <vt:lpstr>Metadata registration</vt:lpstr>
      <vt:lpstr>Beacon service metadata</vt:lpstr>
      <vt:lpstr>Push</vt:lpstr>
      <vt:lpstr>Pull</vt:lpstr>
      <vt:lpstr>Registries - complexity </vt:lpstr>
      <vt:lpstr>Registries - complexity </vt:lpstr>
      <vt:lpstr>Beacons</vt:lpstr>
      <vt:lpstr>Bioschemas</vt:lpstr>
      <vt:lpstr>PowerPoint Presentation</vt:lpstr>
      <vt:lpstr>PowerPoint Presentation</vt:lpstr>
      <vt:lpstr>Structured data markup for web pages</vt:lpstr>
      <vt:lpstr>Structured data markup for web pages</vt:lpstr>
      <vt:lpstr>PowerPoint Presentation</vt:lpstr>
      <vt:lpstr>Bioschemas</vt:lpstr>
      <vt:lpstr>BioSchemas</vt:lpstr>
      <vt:lpstr>PowerPoint Presentation</vt:lpstr>
      <vt:lpstr>Access to structured data in web pages via Bioschemas</vt:lpstr>
      <vt:lpstr>Access to structured data in web pages via Bioschemas</vt:lpstr>
      <vt:lpstr>Access to structured data in web pages via Bioschemas</vt:lpstr>
      <vt:lpstr>Access to structured data </vt:lpstr>
      <vt:lpstr>Bioschemas for Beacon discovery</vt:lpstr>
      <vt:lpstr>Bioschemas beacon project</vt:lpstr>
      <vt:lpstr>Registry updated via schema.org</vt:lpstr>
      <vt:lpstr>Why Schema.org for beacons</vt:lpstr>
      <vt:lpstr>Bioschemas Beacons Mockup https://github.com/BioSchemas/bioschemas-beacons-mockup </vt:lpstr>
      <vt:lpstr>PowerPoint Presentation</vt:lpstr>
      <vt:lpstr>Beacon with schema.org markup</vt:lpstr>
      <vt:lpstr>Metadata integration</vt:lpstr>
      <vt:lpstr>Registry ideas</vt:lpstr>
      <vt:lpstr>Background – Beacons registry proposal </vt:lpstr>
      <vt:lpstr>Proposed properties</vt:lpstr>
      <vt:lpstr>Proposed technologies</vt:lpstr>
      <vt:lpstr>PowerPoint Presentation</vt:lpstr>
      <vt:lpstr>A list in GitHub</vt:lpstr>
      <vt:lpstr>Registry as list in GitHub</vt:lpstr>
      <vt:lpstr>Registry as list in GitHub</vt:lpstr>
      <vt:lpstr>DNS</vt:lpstr>
      <vt:lpstr>DNS</vt:lpstr>
      <vt:lpstr>Peer to Peer</vt:lpstr>
      <vt:lpstr>Proposal - Peer to Peer</vt:lpstr>
      <vt:lpstr>Proposal - Peer to Peer</vt:lpstr>
      <vt:lpstr>Proposal - Peer to Peer</vt:lpstr>
      <vt:lpstr>Proposal - Peer to Peer</vt:lpstr>
      <vt:lpstr>Thanks for your attention</vt:lpstr>
      <vt:lpstr>PowerPoint Presentation</vt:lpstr>
    </vt:vector>
  </TitlesOfParts>
  <Company>s k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 k</dc:creator>
  <cp:lastModifiedBy>Microsoft Office User</cp:lastModifiedBy>
  <cp:revision>756</cp:revision>
  <cp:lastPrinted>2014-09-23T12:19:10Z</cp:lastPrinted>
  <dcterms:created xsi:type="dcterms:W3CDTF">2010-02-04T09:26:14Z</dcterms:created>
  <dcterms:modified xsi:type="dcterms:W3CDTF">2017-03-22T09:00:18Z</dcterms:modified>
</cp:coreProperties>
</file>